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11" r:id="rId2"/>
    <p:sldId id="256" r:id="rId3"/>
    <p:sldId id="257" r:id="rId4"/>
    <p:sldId id="258" r:id="rId5"/>
    <p:sldId id="259" r:id="rId6"/>
    <p:sldId id="300" r:id="rId7"/>
    <p:sldId id="260" r:id="rId8"/>
    <p:sldId id="261" r:id="rId9"/>
    <p:sldId id="262" r:id="rId10"/>
    <p:sldId id="263" r:id="rId11"/>
    <p:sldId id="264" r:id="rId12"/>
    <p:sldId id="265" r:id="rId13"/>
    <p:sldId id="266" r:id="rId14"/>
    <p:sldId id="267" r:id="rId15"/>
    <p:sldId id="276" r:id="rId16"/>
    <p:sldId id="268" r:id="rId17"/>
    <p:sldId id="269" r:id="rId18"/>
    <p:sldId id="278" r:id="rId19"/>
    <p:sldId id="301" r:id="rId20"/>
    <p:sldId id="271" r:id="rId21"/>
    <p:sldId id="273" r:id="rId22"/>
    <p:sldId id="274" r:id="rId23"/>
    <p:sldId id="299" r:id="rId24"/>
    <p:sldId id="275" r:id="rId25"/>
    <p:sldId id="306" r:id="rId26"/>
    <p:sldId id="284" r:id="rId27"/>
    <p:sldId id="302" r:id="rId28"/>
    <p:sldId id="280" r:id="rId29"/>
    <p:sldId id="283" r:id="rId30"/>
    <p:sldId id="282" r:id="rId31"/>
    <p:sldId id="285" r:id="rId32"/>
    <p:sldId id="286" r:id="rId33"/>
    <p:sldId id="295" r:id="rId34"/>
    <p:sldId id="294" r:id="rId35"/>
    <p:sldId id="287" r:id="rId36"/>
    <p:sldId id="288" r:id="rId37"/>
    <p:sldId id="289" r:id="rId38"/>
    <p:sldId id="290" r:id="rId39"/>
    <p:sldId id="312" r:id="rId40"/>
    <p:sldId id="296" r:id="rId41"/>
    <p:sldId id="307" r:id="rId42"/>
    <p:sldId id="313" r:id="rId43"/>
    <p:sldId id="298" r:id="rId44"/>
    <p:sldId id="297" r:id="rId45"/>
    <p:sldId id="30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88182" autoAdjust="0"/>
  </p:normalViewPr>
  <p:slideViewPr>
    <p:cSldViewPr snapToGrid="0">
      <p:cViewPr varScale="1">
        <p:scale>
          <a:sx n="65" d="100"/>
          <a:sy n="65" d="100"/>
        </p:scale>
        <p:origin x="102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DFF04-175B-4715-8E2F-5FDE738B5D77}"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B2A4939E-FFBE-43B6-ADCF-3585262A741E}">
      <dgm:prSet/>
      <dgm:spPr>
        <a:scene3d>
          <a:camera prst="obliqueTopLeft"/>
          <a:lightRig rig="flat" dir="t"/>
        </a:scene3d>
        <a:sp3d extrusionH="12700" prstMaterial="plastic">
          <a:bevelT w="50800" h="50800"/>
        </a:sp3d>
      </dgm:spPr>
      <dgm:t>
        <a:bodyPr/>
        <a:lstStyle/>
        <a:p>
          <a:pPr rtl="0"/>
          <a:r>
            <a:rPr lang="en-US" dirty="0"/>
            <a:t>Ketone bodies are three water-soluble molecules: </a:t>
          </a:r>
          <a:r>
            <a:rPr lang="en-US" dirty="0">
              <a:solidFill>
                <a:srgbClr val="FF0000"/>
              </a:solidFill>
            </a:rPr>
            <a:t>acetoacetate, beta-</a:t>
          </a:r>
          <a:r>
            <a:rPr lang="en-US" dirty="0" err="1">
              <a:solidFill>
                <a:srgbClr val="FF0000"/>
              </a:solidFill>
            </a:rPr>
            <a:t>hydroxybutyrate</a:t>
          </a:r>
          <a:r>
            <a:rPr lang="en-US" dirty="0">
              <a:solidFill>
                <a:srgbClr val="FF0000"/>
              </a:solidFill>
            </a:rPr>
            <a:t>, and acetone. </a:t>
          </a:r>
        </a:p>
      </dgm:t>
    </dgm:pt>
    <dgm:pt modelId="{22E86C96-3CEA-4338-8056-B873E55BCDE2}" type="parTrans" cxnId="{C2244DF9-4BF4-4909-A0E7-773CFB7AC429}">
      <dgm:prSet/>
      <dgm:spPr/>
      <dgm:t>
        <a:bodyPr/>
        <a:lstStyle/>
        <a:p>
          <a:endParaRPr lang="en-US"/>
        </a:p>
      </dgm:t>
    </dgm:pt>
    <dgm:pt modelId="{C9CB38E0-04BF-4ECB-B208-67596D4BB163}" type="sibTrans" cxnId="{C2244DF9-4BF4-4909-A0E7-773CFB7AC429}">
      <dgm:prSet/>
      <dgm:spPr/>
      <dgm:t>
        <a:bodyPr/>
        <a:lstStyle/>
        <a:p>
          <a:endParaRPr lang="en-US"/>
        </a:p>
      </dgm:t>
    </dgm:pt>
    <dgm:pt modelId="{D4A82142-894C-4D98-9FFA-0E9CFFF0836C}">
      <dgm:prSet/>
      <dgm:spPr>
        <a:scene3d>
          <a:camera prst="obliqueTopLeft"/>
          <a:lightRig rig="flat" dir="t"/>
        </a:scene3d>
        <a:sp3d extrusionH="12700" prstMaterial="plastic">
          <a:bevelT w="50800" h="50800"/>
        </a:sp3d>
      </dgm:spPr>
      <dgm:t>
        <a:bodyPr/>
        <a:lstStyle/>
        <a:p>
          <a:pPr rtl="0"/>
          <a:r>
            <a:rPr lang="en-US" dirty="0"/>
            <a:t>They serve as alternative energy sources when the body's primary fuel (glucose) is limited.</a:t>
          </a:r>
        </a:p>
      </dgm:t>
    </dgm:pt>
    <dgm:pt modelId="{497B99AF-E693-4F39-9909-B644A9DF837A}" type="parTrans" cxnId="{4103E42D-F4DD-42D5-86F5-CEBE05578047}">
      <dgm:prSet/>
      <dgm:spPr/>
      <dgm:t>
        <a:bodyPr/>
        <a:lstStyle/>
        <a:p>
          <a:endParaRPr lang="en-US"/>
        </a:p>
      </dgm:t>
    </dgm:pt>
    <dgm:pt modelId="{006DED55-B894-4679-92C9-865D715CD3BB}" type="sibTrans" cxnId="{4103E42D-F4DD-42D5-86F5-CEBE05578047}">
      <dgm:prSet/>
      <dgm:spPr/>
      <dgm:t>
        <a:bodyPr/>
        <a:lstStyle/>
        <a:p>
          <a:endParaRPr lang="en-US"/>
        </a:p>
      </dgm:t>
    </dgm:pt>
    <dgm:pt modelId="{5883883A-F898-4F21-B704-62D067A89431}">
      <dgm:prSet/>
      <dgm:spPr>
        <a:scene3d>
          <a:camera prst="obliqueTopLeft"/>
          <a:lightRig rig="flat" dir="t"/>
        </a:scene3d>
        <a:sp3d extrusionH="12700" prstMaterial="plastic">
          <a:bevelT w="50800" h="50800"/>
        </a:sp3d>
      </dgm:spPr>
      <dgm:t>
        <a:bodyPr/>
        <a:lstStyle/>
        <a:p>
          <a:pPr rtl="0"/>
          <a:r>
            <a:rPr lang="en-US" dirty="0"/>
            <a:t>When the body needs energy but doesn't have enough glucose, it breaks down stored fats into fatty acids.</a:t>
          </a:r>
        </a:p>
      </dgm:t>
    </dgm:pt>
    <dgm:pt modelId="{4BADE6EA-F784-4B02-8523-64EE8AE97AE4}" type="parTrans" cxnId="{41C67D3C-9505-4115-A3C0-DF8A1FC6C9C9}">
      <dgm:prSet/>
      <dgm:spPr/>
      <dgm:t>
        <a:bodyPr/>
        <a:lstStyle/>
        <a:p>
          <a:endParaRPr lang="en-US"/>
        </a:p>
      </dgm:t>
    </dgm:pt>
    <dgm:pt modelId="{EAA71984-7872-4E32-88D6-3BA2B443AE2E}" type="sibTrans" cxnId="{41C67D3C-9505-4115-A3C0-DF8A1FC6C9C9}">
      <dgm:prSet/>
      <dgm:spPr/>
      <dgm:t>
        <a:bodyPr/>
        <a:lstStyle/>
        <a:p>
          <a:endParaRPr lang="en-US"/>
        </a:p>
      </dgm:t>
    </dgm:pt>
    <dgm:pt modelId="{0761A5DB-E400-4B74-A247-4BC2181B19F6}">
      <dgm:prSet/>
      <dgm:spPr>
        <a:scene3d>
          <a:camera prst="obliqueTopLeft"/>
          <a:lightRig rig="flat" dir="t"/>
        </a:scene3d>
        <a:sp3d extrusionH="12700" prstMaterial="plastic">
          <a:bevelT w="50800" h="50800"/>
        </a:sp3d>
      </dgm:spPr>
      <dgm:t>
        <a:bodyPr/>
        <a:lstStyle/>
        <a:p>
          <a:pPr rtl="0"/>
          <a:r>
            <a:rPr lang="en-US" dirty="0"/>
            <a:t>In the liver, these fatty acids are converted into ketone bodies through a process called </a:t>
          </a:r>
          <a:r>
            <a:rPr lang="en-US" dirty="0" err="1"/>
            <a:t>ketogenesis</a:t>
          </a:r>
          <a:r>
            <a:rPr lang="en-US" dirty="0"/>
            <a:t>. </a:t>
          </a:r>
        </a:p>
      </dgm:t>
    </dgm:pt>
    <dgm:pt modelId="{6F2C0F3B-6B72-4C26-A2CE-AD266322700B}" type="parTrans" cxnId="{EB559AA0-3388-4509-933F-7412C02627AF}">
      <dgm:prSet/>
      <dgm:spPr/>
      <dgm:t>
        <a:bodyPr/>
        <a:lstStyle/>
        <a:p>
          <a:endParaRPr lang="en-US"/>
        </a:p>
      </dgm:t>
    </dgm:pt>
    <dgm:pt modelId="{71DF5924-5261-4AB8-AE38-04B93A8B18C0}" type="sibTrans" cxnId="{EB559AA0-3388-4509-933F-7412C02627AF}">
      <dgm:prSet/>
      <dgm:spPr/>
      <dgm:t>
        <a:bodyPr/>
        <a:lstStyle/>
        <a:p>
          <a:endParaRPr lang="en-US"/>
        </a:p>
      </dgm:t>
    </dgm:pt>
    <dgm:pt modelId="{C2193E4F-192A-44BD-A29B-160843BB72E2}">
      <dgm:prSet/>
      <dgm:spPr/>
      <dgm:t>
        <a:bodyPr/>
        <a:lstStyle/>
        <a:p>
          <a:pPr rtl="0"/>
          <a:r>
            <a:rPr lang="en-US" b="1" dirty="0"/>
            <a:t>What Are Ketone Bodies?</a:t>
          </a:r>
          <a:endParaRPr lang="en-US" dirty="0"/>
        </a:p>
      </dgm:t>
    </dgm:pt>
    <dgm:pt modelId="{F0E45230-D150-4E34-85EC-D1888EF859DB}" type="sibTrans" cxnId="{1F27967A-2701-4DE7-ABC3-15290FD0B4B8}">
      <dgm:prSet/>
      <dgm:spPr/>
      <dgm:t>
        <a:bodyPr/>
        <a:lstStyle/>
        <a:p>
          <a:endParaRPr lang="en-US"/>
        </a:p>
      </dgm:t>
    </dgm:pt>
    <dgm:pt modelId="{D8C28CFA-354D-4B2E-8CB5-58985DA27930}" type="parTrans" cxnId="{1F27967A-2701-4DE7-ABC3-15290FD0B4B8}">
      <dgm:prSet/>
      <dgm:spPr/>
      <dgm:t>
        <a:bodyPr/>
        <a:lstStyle/>
        <a:p>
          <a:endParaRPr lang="en-US"/>
        </a:p>
      </dgm:t>
    </dgm:pt>
    <dgm:pt modelId="{DEF48B80-7D1D-433D-B1B4-CDE75699F106}" type="pres">
      <dgm:prSet presAssocID="{139DFF04-175B-4715-8E2F-5FDE738B5D77}" presName="Name0" presStyleCnt="0">
        <dgm:presLayoutVars>
          <dgm:dir/>
          <dgm:animLvl val="lvl"/>
          <dgm:resizeHandles val="exact"/>
        </dgm:presLayoutVars>
      </dgm:prSet>
      <dgm:spPr/>
      <dgm:t>
        <a:bodyPr/>
        <a:lstStyle/>
        <a:p>
          <a:endParaRPr lang="en-US"/>
        </a:p>
      </dgm:t>
    </dgm:pt>
    <dgm:pt modelId="{455D9019-09AF-4642-A769-9931D16ADD82}" type="pres">
      <dgm:prSet presAssocID="{C2193E4F-192A-44BD-A29B-160843BB72E2}" presName="linNode" presStyleCnt="0"/>
      <dgm:spPr/>
    </dgm:pt>
    <dgm:pt modelId="{CAA2A83A-0A88-41D7-B592-9C74419D89C8}" type="pres">
      <dgm:prSet presAssocID="{C2193E4F-192A-44BD-A29B-160843BB72E2}" presName="parentText" presStyleLbl="node1" presStyleIdx="0" presStyleCnt="1">
        <dgm:presLayoutVars>
          <dgm:chMax val="1"/>
          <dgm:bulletEnabled val="1"/>
        </dgm:presLayoutVars>
      </dgm:prSet>
      <dgm:spPr/>
      <dgm:t>
        <a:bodyPr/>
        <a:lstStyle/>
        <a:p>
          <a:endParaRPr lang="en-US"/>
        </a:p>
      </dgm:t>
    </dgm:pt>
    <dgm:pt modelId="{0040F4DD-30DD-4DA7-ADF3-A49D2735C271}" type="pres">
      <dgm:prSet presAssocID="{C2193E4F-192A-44BD-A29B-160843BB72E2}" presName="descendantText" presStyleLbl="alignAccFollowNode1" presStyleIdx="0" presStyleCnt="1">
        <dgm:presLayoutVars>
          <dgm:bulletEnabled val="1"/>
        </dgm:presLayoutVars>
      </dgm:prSet>
      <dgm:spPr/>
      <dgm:t>
        <a:bodyPr/>
        <a:lstStyle/>
        <a:p>
          <a:endParaRPr lang="en-US"/>
        </a:p>
      </dgm:t>
    </dgm:pt>
  </dgm:ptLst>
  <dgm:cxnLst>
    <dgm:cxn modelId="{41C67D3C-9505-4115-A3C0-DF8A1FC6C9C9}" srcId="{C2193E4F-192A-44BD-A29B-160843BB72E2}" destId="{5883883A-F898-4F21-B704-62D067A89431}" srcOrd="2" destOrd="0" parTransId="{4BADE6EA-F784-4B02-8523-64EE8AE97AE4}" sibTransId="{EAA71984-7872-4E32-88D6-3BA2B443AE2E}"/>
    <dgm:cxn modelId="{C2244DF9-4BF4-4909-A0E7-773CFB7AC429}" srcId="{C2193E4F-192A-44BD-A29B-160843BB72E2}" destId="{B2A4939E-FFBE-43B6-ADCF-3585262A741E}" srcOrd="0" destOrd="0" parTransId="{22E86C96-3CEA-4338-8056-B873E55BCDE2}" sibTransId="{C9CB38E0-04BF-4ECB-B208-67596D4BB163}"/>
    <dgm:cxn modelId="{EB559AA0-3388-4509-933F-7412C02627AF}" srcId="{C2193E4F-192A-44BD-A29B-160843BB72E2}" destId="{0761A5DB-E400-4B74-A247-4BC2181B19F6}" srcOrd="3" destOrd="0" parTransId="{6F2C0F3B-6B72-4C26-A2CE-AD266322700B}" sibTransId="{71DF5924-5261-4AB8-AE38-04B93A8B18C0}"/>
    <dgm:cxn modelId="{1F27967A-2701-4DE7-ABC3-15290FD0B4B8}" srcId="{139DFF04-175B-4715-8E2F-5FDE738B5D77}" destId="{C2193E4F-192A-44BD-A29B-160843BB72E2}" srcOrd="0" destOrd="0" parTransId="{D8C28CFA-354D-4B2E-8CB5-58985DA27930}" sibTransId="{F0E45230-D150-4E34-85EC-D1888EF859DB}"/>
    <dgm:cxn modelId="{3C286607-C709-4249-AFE9-50966DA25295}" type="presOf" srcId="{0761A5DB-E400-4B74-A247-4BC2181B19F6}" destId="{0040F4DD-30DD-4DA7-ADF3-A49D2735C271}" srcOrd="0" destOrd="3" presId="urn:microsoft.com/office/officeart/2005/8/layout/vList5"/>
    <dgm:cxn modelId="{A0857D23-6BA5-4C84-8483-90D4DACAAEB0}" type="presOf" srcId="{C2193E4F-192A-44BD-A29B-160843BB72E2}" destId="{CAA2A83A-0A88-41D7-B592-9C74419D89C8}" srcOrd="0" destOrd="0" presId="urn:microsoft.com/office/officeart/2005/8/layout/vList5"/>
    <dgm:cxn modelId="{4103E42D-F4DD-42D5-86F5-CEBE05578047}" srcId="{C2193E4F-192A-44BD-A29B-160843BB72E2}" destId="{D4A82142-894C-4D98-9FFA-0E9CFFF0836C}" srcOrd="1" destOrd="0" parTransId="{497B99AF-E693-4F39-9909-B644A9DF837A}" sibTransId="{006DED55-B894-4679-92C9-865D715CD3BB}"/>
    <dgm:cxn modelId="{F6223226-7B13-49CF-8118-231D3B22CAAB}" type="presOf" srcId="{139DFF04-175B-4715-8E2F-5FDE738B5D77}" destId="{DEF48B80-7D1D-433D-B1B4-CDE75699F106}" srcOrd="0" destOrd="0" presId="urn:microsoft.com/office/officeart/2005/8/layout/vList5"/>
    <dgm:cxn modelId="{B75A369C-5F61-4C89-B851-BBAE7B73B49B}" type="presOf" srcId="{B2A4939E-FFBE-43B6-ADCF-3585262A741E}" destId="{0040F4DD-30DD-4DA7-ADF3-A49D2735C271}" srcOrd="0" destOrd="0" presId="urn:microsoft.com/office/officeart/2005/8/layout/vList5"/>
    <dgm:cxn modelId="{0750BA06-5D57-48CB-AB9C-E6D30566A69D}" type="presOf" srcId="{D4A82142-894C-4D98-9FFA-0E9CFFF0836C}" destId="{0040F4DD-30DD-4DA7-ADF3-A49D2735C271}" srcOrd="0" destOrd="1" presId="urn:microsoft.com/office/officeart/2005/8/layout/vList5"/>
    <dgm:cxn modelId="{15CE7436-4990-43A6-B6E0-2AC7BDDD6A3E}" type="presOf" srcId="{5883883A-F898-4F21-B704-62D067A89431}" destId="{0040F4DD-30DD-4DA7-ADF3-A49D2735C271}" srcOrd="0" destOrd="2" presId="urn:microsoft.com/office/officeart/2005/8/layout/vList5"/>
    <dgm:cxn modelId="{28441618-E0FE-4FA0-B4B2-C5D6D04987B1}" type="presParOf" srcId="{DEF48B80-7D1D-433D-B1B4-CDE75699F106}" destId="{455D9019-09AF-4642-A769-9931D16ADD82}" srcOrd="0" destOrd="0" presId="urn:microsoft.com/office/officeart/2005/8/layout/vList5"/>
    <dgm:cxn modelId="{C81EAEB9-5680-45CE-A71F-39CB52165B09}" type="presParOf" srcId="{455D9019-09AF-4642-A769-9931D16ADD82}" destId="{CAA2A83A-0A88-41D7-B592-9C74419D89C8}" srcOrd="0" destOrd="0" presId="urn:microsoft.com/office/officeart/2005/8/layout/vList5"/>
    <dgm:cxn modelId="{A4079247-9B17-4CF7-80A2-617691C09D47}" type="presParOf" srcId="{455D9019-09AF-4642-A769-9931D16ADD82}" destId="{0040F4DD-30DD-4DA7-ADF3-A49D2735C2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F24894-3174-499E-9EC3-20FDFBD098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555CEC8-776F-46A1-A4DC-0215532BCCE7}">
      <dgm:prSet/>
      <dgm:spPr/>
      <dgm:t>
        <a:bodyPr/>
        <a:lstStyle/>
        <a:p>
          <a:pPr rtl="0"/>
          <a:r>
            <a:rPr lang="en-US" smtClean="0"/>
            <a:t>Are spherical soluble protein complexes</a:t>
          </a:r>
          <a:endParaRPr lang="en-US"/>
        </a:p>
      </dgm:t>
    </dgm:pt>
    <dgm:pt modelId="{6C95020E-7D59-4BA5-B292-870171BFF52B}" type="parTrans" cxnId="{BC081FA5-2EBC-43FA-B6C3-0C6956AED819}">
      <dgm:prSet/>
      <dgm:spPr/>
      <dgm:t>
        <a:bodyPr/>
        <a:lstStyle/>
        <a:p>
          <a:endParaRPr lang="en-US"/>
        </a:p>
      </dgm:t>
    </dgm:pt>
    <dgm:pt modelId="{E60E6F77-D479-4C0B-A456-B9E6587B3F22}" type="sibTrans" cxnId="{BC081FA5-2EBC-43FA-B6C3-0C6956AED819}">
      <dgm:prSet/>
      <dgm:spPr/>
      <dgm:t>
        <a:bodyPr/>
        <a:lstStyle/>
        <a:p>
          <a:endParaRPr lang="en-US"/>
        </a:p>
      </dgm:t>
    </dgm:pt>
    <dgm:pt modelId="{54DCC298-A16A-4EED-9273-B51F9C1E36FC}">
      <dgm:prSet/>
      <dgm:spPr/>
      <dgm:t>
        <a:bodyPr/>
        <a:lstStyle/>
        <a:p>
          <a:pPr rtl="0"/>
          <a:r>
            <a:rPr lang="en-US" dirty="0" smtClean="0"/>
            <a:t>The water-soluble (polar) groups of proteins, phospholipids and free cholesterol face outwards and surround an inner insoluble (non-polar) core of triglyceride and cholesterol ester. </a:t>
          </a:r>
          <a:endParaRPr lang="en-US" dirty="0"/>
        </a:p>
      </dgm:t>
    </dgm:pt>
    <dgm:pt modelId="{EE735CC1-ADAF-4530-B638-56DE027CB937}" type="parTrans" cxnId="{5B23897A-E73D-4EBF-8A7F-417F41041013}">
      <dgm:prSet/>
      <dgm:spPr/>
      <dgm:t>
        <a:bodyPr/>
        <a:lstStyle/>
        <a:p>
          <a:endParaRPr lang="en-US"/>
        </a:p>
      </dgm:t>
    </dgm:pt>
    <dgm:pt modelId="{171EED46-CD57-435F-8B01-180B258466FA}" type="sibTrans" cxnId="{5B23897A-E73D-4EBF-8A7F-417F41041013}">
      <dgm:prSet/>
      <dgm:spPr/>
      <dgm:t>
        <a:bodyPr/>
        <a:lstStyle/>
        <a:p>
          <a:endParaRPr lang="en-US"/>
        </a:p>
      </dgm:t>
    </dgm:pt>
    <dgm:pt modelId="{E4843289-241B-4338-82CE-1185F5C0AC91}">
      <dgm:prSet/>
      <dgm:spPr/>
      <dgm:t>
        <a:bodyPr/>
        <a:lstStyle/>
        <a:p>
          <a:pPr rtl="0"/>
          <a:r>
            <a:rPr lang="en-US" dirty="0" smtClean="0"/>
            <a:t>The protein components are specific proteins that called </a:t>
          </a:r>
          <a:r>
            <a:rPr lang="en-US" b="1" dirty="0" err="1" smtClean="0"/>
            <a:t>apoproteins</a:t>
          </a:r>
          <a:r>
            <a:rPr lang="en-US" b="1" dirty="0" smtClean="0"/>
            <a:t> </a:t>
          </a:r>
          <a:r>
            <a:rPr lang="en-US" dirty="0" smtClean="0"/>
            <a:t>which they have functional role(like activation of enzymes, recognition of cell surface receptors)  as well as structural roles.</a:t>
          </a:r>
          <a:endParaRPr lang="en-US" dirty="0"/>
        </a:p>
      </dgm:t>
    </dgm:pt>
    <dgm:pt modelId="{9C8FBC8E-5612-4211-B6A1-C53512E41DBC}" type="parTrans" cxnId="{4E73594A-D734-44F6-B652-60C63E5411EB}">
      <dgm:prSet/>
      <dgm:spPr/>
      <dgm:t>
        <a:bodyPr/>
        <a:lstStyle/>
        <a:p>
          <a:endParaRPr lang="en-US"/>
        </a:p>
      </dgm:t>
    </dgm:pt>
    <dgm:pt modelId="{09C0E5E7-AE49-4424-ACE7-122582528822}" type="sibTrans" cxnId="{4E73594A-D734-44F6-B652-60C63E5411EB}">
      <dgm:prSet/>
      <dgm:spPr/>
      <dgm:t>
        <a:bodyPr/>
        <a:lstStyle/>
        <a:p>
          <a:endParaRPr lang="en-US"/>
        </a:p>
      </dgm:t>
    </dgm:pt>
    <dgm:pt modelId="{E47EA3BB-7B77-4C1A-BDC8-3CA04CA14F5A}">
      <dgm:prSet/>
      <dgm:spPr/>
      <dgm:t>
        <a:bodyPr/>
        <a:lstStyle/>
        <a:p>
          <a:pPr rtl="0"/>
          <a:endParaRPr lang="en-US"/>
        </a:p>
      </dgm:t>
    </dgm:pt>
    <dgm:pt modelId="{D04341F2-DD90-4EFD-BD1E-BC8B6AB97273}" type="parTrans" cxnId="{421D0F75-C1C9-48DD-BD58-499431EB311A}">
      <dgm:prSet/>
      <dgm:spPr/>
      <dgm:t>
        <a:bodyPr/>
        <a:lstStyle/>
        <a:p>
          <a:endParaRPr lang="en-US"/>
        </a:p>
      </dgm:t>
    </dgm:pt>
    <dgm:pt modelId="{1E111211-CB35-4EB4-AF6E-CE76E5A1402E}" type="sibTrans" cxnId="{421D0F75-C1C9-48DD-BD58-499431EB311A}">
      <dgm:prSet/>
      <dgm:spPr/>
      <dgm:t>
        <a:bodyPr/>
        <a:lstStyle/>
        <a:p>
          <a:endParaRPr lang="en-US"/>
        </a:p>
      </dgm:t>
    </dgm:pt>
    <dgm:pt modelId="{E1F53AAD-6476-4BCE-847C-B49C806E0FB9}" type="pres">
      <dgm:prSet presAssocID="{87F24894-3174-499E-9EC3-20FDFBD098B9}" presName="vert0" presStyleCnt="0">
        <dgm:presLayoutVars>
          <dgm:dir/>
          <dgm:animOne val="branch"/>
          <dgm:animLvl val="lvl"/>
        </dgm:presLayoutVars>
      </dgm:prSet>
      <dgm:spPr/>
      <dgm:t>
        <a:bodyPr/>
        <a:lstStyle/>
        <a:p>
          <a:endParaRPr lang="en-US"/>
        </a:p>
      </dgm:t>
    </dgm:pt>
    <dgm:pt modelId="{1B01C47B-1E88-46E2-8B9F-61C2628D6DE3}" type="pres">
      <dgm:prSet presAssocID="{E555CEC8-776F-46A1-A4DC-0215532BCCE7}" presName="thickLine" presStyleLbl="alignNode1" presStyleIdx="0" presStyleCnt="4"/>
      <dgm:spPr/>
    </dgm:pt>
    <dgm:pt modelId="{3E317CE8-AE3B-4D15-9351-0F32977E8504}" type="pres">
      <dgm:prSet presAssocID="{E555CEC8-776F-46A1-A4DC-0215532BCCE7}" presName="horz1" presStyleCnt="0"/>
      <dgm:spPr/>
    </dgm:pt>
    <dgm:pt modelId="{86C53F5A-82DE-438D-95AA-407175EC93BF}" type="pres">
      <dgm:prSet presAssocID="{E555CEC8-776F-46A1-A4DC-0215532BCCE7}" presName="tx1" presStyleLbl="revTx" presStyleIdx="0" presStyleCnt="4"/>
      <dgm:spPr/>
      <dgm:t>
        <a:bodyPr/>
        <a:lstStyle/>
        <a:p>
          <a:endParaRPr lang="en-US"/>
        </a:p>
      </dgm:t>
    </dgm:pt>
    <dgm:pt modelId="{CB6E7545-DA74-4019-BC00-10648CB6D6A7}" type="pres">
      <dgm:prSet presAssocID="{E555CEC8-776F-46A1-A4DC-0215532BCCE7}" presName="vert1" presStyleCnt="0"/>
      <dgm:spPr/>
    </dgm:pt>
    <dgm:pt modelId="{98DA55F2-357A-4845-A236-F66761D4AF6F}" type="pres">
      <dgm:prSet presAssocID="{54DCC298-A16A-4EED-9273-B51F9C1E36FC}" presName="thickLine" presStyleLbl="alignNode1" presStyleIdx="1" presStyleCnt="4" custLinFactNeighborX="433" custLinFactNeighborY="-36252"/>
      <dgm:spPr/>
    </dgm:pt>
    <dgm:pt modelId="{C994E5C1-02DC-4BB4-AB88-354398DBD040}" type="pres">
      <dgm:prSet presAssocID="{54DCC298-A16A-4EED-9273-B51F9C1E36FC}" presName="horz1" presStyleCnt="0"/>
      <dgm:spPr/>
    </dgm:pt>
    <dgm:pt modelId="{4B625721-8200-445D-8E2B-DB743DD46F7C}" type="pres">
      <dgm:prSet presAssocID="{54DCC298-A16A-4EED-9273-B51F9C1E36FC}" presName="tx1" presStyleLbl="revTx" presStyleIdx="1" presStyleCnt="4" custLinFactNeighborX="433" custLinFactNeighborY="-25175"/>
      <dgm:spPr/>
      <dgm:t>
        <a:bodyPr/>
        <a:lstStyle/>
        <a:p>
          <a:endParaRPr lang="en-US"/>
        </a:p>
      </dgm:t>
    </dgm:pt>
    <dgm:pt modelId="{C166B609-A433-4416-8BE2-E600C59D0A75}" type="pres">
      <dgm:prSet presAssocID="{54DCC298-A16A-4EED-9273-B51F9C1E36FC}" presName="vert1" presStyleCnt="0"/>
      <dgm:spPr/>
    </dgm:pt>
    <dgm:pt modelId="{D546D32A-2AC3-4FB4-880A-00699F34B980}" type="pres">
      <dgm:prSet presAssocID="{E4843289-241B-4338-82CE-1185F5C0AC91}" presName="thickLine" presStyleLbl="alignNode1" presStyleIdx="2" presStyleCnt="4" custLinFactNeighborY="-7049"/>
      <dgm:spPr/>
    </dgm:pt>
    <dgm:pt modelId="{E759D796-F3AE-4A28-9416-6C53EC5B8875}" type="pres">
      <dgm:prSet presAssocID="{E4843289-241B-4338-82CE-1185F5C0AC91}" presName="horz1" presStyleCnt="0"/>
      <dgm:spPr/>
    </dgm:pt>
    <dgm:pt modelId="{5FDA1D2B-CCD4-4D95-925E-B8E8AF9EF510}" type="pres">
      <dgm:prSet presAssocID="{E4843289-241B-4338-82CE-1185F5C0AC91}" presName="tx1" presStyleLbl="revTx" presStyleIdx="2" presStyleCnt="4"/>
      <dgm:spPr/>
      <dgm:t>
        <a:bodyPr/>
        <a:lstStyle/>
        <a:p>
          <a:endParaRPr lang="en-US"/>
        </a:p>
      </dgm:t>
    </dgm:pt>
    <dgm:pt modelId="{773EBD23-717B-4A5F-8B31-40D74650C7E1}" type="pres">
      <dgm:prSet presAssocID="{E4843289-241B-4338-82CE-1185F5C0AC91}" presName="vert1" presStyleCnt="0"/>
      <dgm:spPr/>
    </dgm:pt>
    <dgm:pt modelId="{81FE9D3A-16CD-4C11-8EAF-4E0A54546B87}" type="pres">
      <dgm:prSet presAssocID="{E47EA3BB-7B77-4C1A-BDC8-3CA04CA14F5A}" presName="thickLine" presStyleLbl="alignNode1" presStyleIdx="3" presStyleCnt="4"/>
      <dgm:spPr/>
    </dgm:pt>
    <dgm:pt modelId="{4EF44BD5-2303-4D61-879E-D4608E2E4BD7}" type="pres">
      <dgm:prSet presAssocID="{E47EA3BB-7B77-4C1A-BDC8-3CA04CA14F5A}" presName="horz1" presStyleCnt="0"/>
      <dgm:spPr/>
    </dgm:pt>
    <dgm:pt modelId="{F669B0BE-61A7-4F04-BC7F-C2E3A9217CC4}" type="pres">
      <dgm:prSet presAssocID="{E47EA3BB-7B77-4C1A-BDC8-3CA04CA14F5A}" presName="tx1" presStyleLbl="revTx" presStyleIdx="3" presStyleCnt="4"/>
      <dgm:spPr/>
      <dgm:t>
        <a:bodyPr/>
        <a:lstStyle/>
        <a:p>
          <a:endParaRPr lang="en-US"/>
        </a:p>
      </dgm:t>
    </dgm:pt>
    <dgm:pt modelId="{5DC7415C-40DE-4610-9FA8-80AF5B584861}" type="pres">
      <dgm:prSet presAssocID="{E47EA3BB-7B77-4C1A-BDC8-3CA04CA14F5A}" presName="vert1" presStyleCnt="0"/>
      <dgm:spPr/>
    </dgm:pt>
  </dgm:ptLst>
  <dgm:cxnLst>
    <dgm:cxn modelId="{BC081FA5-2EBC-43FA-B6C3-0C6956AED819}" srcId="{87F24894-3174-499E-9EC3-20FDFBD098B9}" destId="{E555CEC8-776F-46A1-A4DC-0215532BCCE7}" srcOrd="0" destOrd="0" parTransId="{6C95020E-7D59-4BA5-B292-870171BFF52B}" sibTransId="{E60E6F77-D479-4C0B-A456-B9E6587B3F22}"/>
    <dgm:cxn modelId="{98252784-E11A-46EE-B918-9EB67CA445AF}" type="presOf" srcId="{E47EA3BB-7B77-4C1A-BDC8-3CA04CA14F5A}" destId="{F669B0BE-61A7-4F04-BC7F-C2E3A9217CC4}" srcOrd="0" destOrd="0" presId="urn:microsoft.com/office/officeart/2008/layout/LinedList"/>
    <dgm:cxn modelId="{421D0F75-C1C9-48DD-BD58-499431EB311A}" srcId="{87F24894-3174-499E-9EC3-20FDFBD098B9}" destId="{E47EA3BB-7B77-4C1A-BDC8-3CA04CA14F5A}" srcOrd="3" destOrd="0" parTransId="{D04341F2-DD90-4EFD-BD1E-BC8B6AB97273}" sibTransId="{1E111211-CB35-4EB4-AF6E-CE76E5A1402E}"/>
    <dgm:cxn modelId="{96C8A1E3-621C-4CE9-971F-A2FAD7F752F5}" type="presOf" srcId="{E4843289-241B-4338-82CE-1185F5C0AC91}" destId="{5FDA1D2B-CCD4-4D95-925E-B8E8AF9EF510}" srcOrd="0" destOrd="0" presId="urn:microsoft.com/office/officeart/2008/layout/LinedList"/>
    <dgm:cxn modelId="{49437207-2733-4F98-8139-9A2B861E65C7}" type="presOf" srcId="{54DCC298-A16A-4EED-9273-B51F9C1E36FC}" destId="{4B625721-8200-445D-8E2B-DB743DD46F7C}" srcOrd="0" destOrd="0" presId="urn:microsoft.com/office/officeart/2008/layout/LinedList"/>
    <dgm:cxn modelId="{0D7D6660-589F-4E21-A5EB-24E2608AE6A4}" type="presOf" srcId="{87F24894-3174-499E-9EC3-20FDFBD098B9}" destId="{E1F53AAD-6476-4BCE-847C-B49C806E0FB9}" srcOrd="0" destOrd="0" presId="urn:microsoft.com/office/officeart/2008/layout/LinedList"/>
    <dgm:cxn modelId="{4E73594A-D734-44F6-B652-60C63E5411EB}" srcId="{87F24894-3174-499E-9EC3-20FDFBD098B9}" destId="{E4843289-241B-4338-82CE-1185F5C0AC91}" srcOrd="2" destOrd="0" parTransId="{9C8FBC8E-5612-4211-B6A1-C53512E41DBC}" sibTransId="{09C0E5E7-AE49-4424-ACE7-122582528822}"/>
    <dgm:cxn modelId="{5B23897A-E73D-4EBF-8A7F-417F41041013}" srcId="{87F24894-3174-499E-9EC3-20FDFBD098B9}" destId="{54DCC298-A16A-4EED-9273-B51F9C1E36FC}" srcOrd="1" destOrd="0" parTransId="{EE735CC1-ADAF-4530-B638-56DE027CB937}" sibTransId="{171EED46-CD57-435F-8B01-180B258466FA}"/>
    <dgm:cxn modelId="{D7FF0B1E-1B82-4743-A20C-C003381F5D77}" type="presOf" srcId="{E555CEC8-776F-46A1-A4DC-0215532BCCE7}" destId="{86C53F5A-82DE-438D-95AA-407175EC93BF}" srcOrd="0" destOrd="0" presId="urn:microsoft.com/office/officeart/2008/layout/LinedList"/>
    <dgm:cxn modelId="{EA378DDD-DDDD-4852-93C9-4E4D701EA838}" type="presParOf" srcId="{E1F53AAD-6476-4BCE-847C-B49C806E0FB9}" destId="{1B01C47B-1E88-46E2-8B9F-61C2628D6DE3}" srcOrd="0" destOrd="0" presId="urn:microsoft.com/office/officeart/2008/layout/LinedList"/>
    <dgm:cxn modelId="{B563DBAF-6294-42E0-AC77-D6D1CEBEF940}" type="presParOf" srcId="{E1F53AAD-6476-4BCE-847C-B49C806E0FB9}" destId="{3E317CE8-AE3B-4D15-9351-0F32977E8504}" srcOrd="1" destOrd="0" presId="urn:microsoft.com/office/officeart/2008/layout/LinedList"/>
    <dgm:cxn modelId="{C39AC5BC-ADA8-4F99-9A7F-52CD503ED3C7}" type="presParOf" srcId="{3E317CE8-AE3B-4D15-9351-0F32977E8504}" destId="{86C53F5A-82DE-438D-95AA-407175EC93BF}" srcOrd="0" destOrd="0" presId="urn:microsoft.com/office/officeart/2008/layout/LinedList"/>
    <dgm:cxn modelId="{F3BE3205-C835-460E-B992-C5DD8C4DCF62}" type="presParOf" srcId="{3E317CE8-AE3B-4D15-9351-0F32977E8504}" destId="{CB6E7545-DA74-4019-BC00-10648CB6D6A7}" srcOrd="1" destOrd="0" presId="urn:microsoft.com/office/officeart/2008/layout/LinedList"/>
    <dgm:cxn modelId="{04506B51-2DC6-46DD-8441-5B080D6BCA60}" type="presParOf" srcId="{E1F53AAD-6476-4BCE-847C-B49C806E0FB9}" destId="{98DA55F2-357A-4845-A236-F66761D4AF6F}" srcOrd="2" destOrd="0" presId="urn:microsoft.com/office/officeart/2008/layout/LinedList"/>
    <dgm:cxn modelId="{0FCE514F-2E51-4420-B35E-7C4212162F08}" type="presParOf" srcId="{E1F53AAD-6476-4BCE-847C-B49C806E0FB9}" destId="{C994E5C1-02DC-4BB4-AB88-354398DBD040}" srcOrd="3" destOrd="0" presId="urn:microsoft.com/office/officeart/2008/layout/LinedList"/>
    <dgm:cxn modelId="{B0F6AC67-5906-4397-B6D7-B77A2FF6FF97}" type="presParOf" srcId="{C994E5C1-02DC-4BB4-AB88-354398DBD040}" destId="{4B625721-8200-445D-8E2B-DB743DD46F7C}" srcOrd="0" destOrd="0" presId="urn:microsoft.com/office/officeart/2008/layout/LinedList"/>
    <dgm:cxn modelId="{10A4DF83-36ED-4402-8EC8-BB666BCBE78D}" type="presParOf" srcId="{C994E5C1-02DC-4BB4-AB88-354398DBD040}" destId="{C166B609-A433-4416-8BE2-E600C59D0A75}" srcOrd="1" destOrd="0" presId="urn:microsoft.com/office/officeart/2008/layout/LinedList"/>
    <dgm:cxn modelId="{95D6796D-F228-4DDF-8F35-C912106BC3E2}" type="presParOf" srcId="{E1F53AAD-6476-4BCE-847C-B49C806E0FB9}" destId="{D546D32A-2AC3-4FB4-880A-00699F34B980}" srcOrd="4" destOrd="0" presId="urn:microsoft.com/office/officeart/2008/layout/LinedList"/>
    <dgm:cxn modelId="{2391B166-4FD9-4497-8547-3C6FDF7F42A0}" type="presParOf" srcId="{E1F53AAD-6476-4BCE-847C-B49C806E0FB9}" destId="{E759D796-F3AE-4A28-9416-6C53EC5B8875}" srcOrd="5" destOrd="0" presId="urn:microsoft.com/office/officeart/2008/layout/LinedList"/>
    <dgm:cxn modelId="{E3493BD9-7781-4666-8FA1-9917CF6A0C76}" type="presParOf" srcId="{E759D796-F3AE-4A28-9416-6C53EC5B8875}" destId="{5FDA1D2B-CCD4-4D95-925E-B8E8AF9EF510}" srcOrd="0" destOrd="0" presId="urn:microsoft.com/office/officeart/2008/layout/LinedList"/>
    <dgm:cxn modelId="{3736EBC2-0F51-4B6B-A511-43ED00300200}" type="presParOf" srcId="{E759D796-F3AE-4A28-9416-6C53EC5B8875}" destId="{773EBD23-717B-4A5F-8B31-40D74650C7E1}" srcOrd="1" destOrd="0" presId="urn:microsoft.com/office/officeart/2008/layout/LinedList"/>
    <dgm:cxn modelId="{A7FEEFCE-32E4-42A7-9531-2B6F7B76812E}" type="presParOf" srcId="{E1F53AAD-6476-4BCE-847C-B49C806E0FB9}" destId="{81FE9D3A-16CD-4C11-8EAF-4E0A54546B87}" srcOrd="6" destOrd="0" presId="urn:microsoft.com/office/officeart/2008/layout/LinedList"/>
    <dgm:cxn modelId="{29DAC7EE-8356-4C6B-8FDB-D8CF8A6B3344}" type="presParOf" srcId="{E1F53AAD-6476-4BCE-847C-B49C806E0FB9}" destId="{4EF44BD5-2303-4D61-879E-D4608E2E4BD7}" srcOrd="7" destOrd="0" presId="urn:microsoft.com/office/officeart/2008/layout/LinedList"/>
    <dgm:cxn modelId="{976B9EE8-3564-4C21-A1B6-5C4BB415C194}" type="presParOf" srcId="{4EF44BD5-2303-4D61-879E-D4608E2E4BD7}" destId="{F669B0BE-61A7-4F04-BC7F-C2E3A9217CC4}" srcOrd="0" destOrd="0" presId="urn:microsoft.com/office/officeart/2008/layout/LinedList"/>
    <dgm:cxn modelId="{66D1AC7B-B828-49AB-9E40-8AE3F5D021B2}" type="presParOf" srcId="{4EF44BD5-2303-4D61-879E-D4608E2E4BD7}" destId="{5DC7415C-40DE-4610-9FA8-80AF5B58486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6B256D-5EDE-4CD7-A977-8C0D3F12B1AF}"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99EB0F8C-60FF-4A43-87AF-5149757B19BA}">
      <dgm:prSet/>
      <dgm:spPr/>
      <dgm:t>
        <a:bodyPr/>
        <a:lstStyle/>
        <a:p>
          <a:pPr rtl="0"/>
          <a:r>
            <a:rPr lang="en-US" smtClean="0"/>
            <a:t>lipoprotiens</a:t>
          </a:r>
          <a:endParaRPr lang="en-US"/>
        </a:p>
      </dgm:t>
    </dgm:pt>
    <dgm:pt modelId="{F5D00F14-596A-4600-979F-28E24A3E9896}" type="parTrans" cxnId="{30B9C825-2470-47F2-A2DA-1878EF4189D4}">
      <dgm:prSet/>
      <dgm:spPr/>
      <dgm:t>
        <a:bodyPr/>
        <a:lstStyle/>
        <a:p>
          <a:endParaRPr lang="en-US"/>
        </a:p>
      </dgm:t>
    </dgm:pt>
    <dgm:pt modelId="{1772259C-2F77-42A9-928F-73FF6B50192B}" type="sibTrans" cxnId="{30B9C825-2470-47F2-A2DA-1878EF4189D4}">
      <dgm:prSet/>
      <dgm:spPr/>
      <dgm:t>
        <a:bodyPr/>
        <a:lstStyle/>
        <a:p>
          <a:endParaRPr lang="en-US"/>
        </a:p>
      </dgm:t>
    </dgm:pt>
    <dgm:pt modelId="{72C06253-7BD7-4F4F-8A89-EAD221819685}" type="pres">
      <dgm:prSet presAssocID="{E66B256D-5EDE-4CD7-A977-8C0D3F12B1AF}" presName="linear" presStyleCnt="0">
        <dgm:presLayoutVars>
          <dgm:animLvl val="lvl"/>
          <dgm:resizeHandles val="exact"/>
        </dgm:presLayoutVars>
      </dgm:prSet>
      <dgm:spPr/>
      <dgm:t>
        <a:bodyPr/>
        <a:lstStyle/>
        <a:p>
          <a:endParaRPr lang="en-US"/>
        </a:p>
      </dgm:t>
    </dgm:pt>
    <dgm:pt modelId="{074C33DE-EB0B-44B9-9BF2-A92CB7F1D1A2}" type="pres">
      <dgm:prSet presAssocID="{99EB0F8C-60FF-4A43-87AF-5149757B19BA}" presName="parentText" presStyleLbl="node1" presStyleIdx="0" presStyleCnt="1" custScaleX="93502" custScaleY="101162">
        <dgm:presLayoutVars>
          <dgm:chMax val="0"/>
          <dgm:bulletEnabled val="1"/>
        </dgm:presLayoutVars>
      </dgm:prSet>
      <dgm:spPr/>
      <dgm:t>
        <a:bodyPr/>
        <a:lstStyle/>
        <a:p>
          <a:endParaRPr lang="en-US"/>
        </a:p>
      </dgm:t>
    </dgm:pt>
  </dgm:ptLst>
  <dgm:cxnLst>
    <dgm:cxn modelId="{DFC15734-EAC6-4CB7-BD0A-9EC118933F64}" type="presOf" srcId="{99EB0F8C-60FF-4A43-87AF-5149757B19BA}" destId="{074C33DE-EB0B-44B9-9BF2-A92CB7F1D1A2}" srcOrd="0" destOrd="0" presId="urn:microsoft.com/office/officeart/2005/8/layout/vList2"/>
    <dgm:cxn modelId="{30B9C825-2470-47F2-A2DA-1878EF4189D4}" srcId="{E66B256D-5EDE-4CD7-A977-8C0D3F12B1AF}" destId="{99EB0F8C-60FF-4A43-87AF-5149757B19BA}" srcOrd="0" destOrd="0" parTransId="{F5D00F14-596A-4600-979F-28E24A3E9896}" sibTransId="{1772259C-2F77-42A9-928F-73FF6B50192B}"/>
    <dgm:cxn modelId="{E2076854-CFA8-477B-A024-5AA39C3B9441}" type="presOf" srcId="{E66B256D-5EDE-4CD7-A977-8C0D3F12B1AF}" destId="{72C06253-7BD7-4F4F-8A89-EAD221819685}" srcOrd="0" destOrd="0" presId="urn:microsoft.com/office/officeart/2005/8/layout/vList2"/>
    <dgm:cxn modelId="{C24CCD40-B50C-41A6-A72A-5819F451D806}" type="presParOf" srcId="{72C06253-7BD7-4F4F-8A89-EAD221819685}" destId="{074C33DE-EB0B-44B9-9BF2-A92CB7F1D1A2}"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05980B-43EA-4694-88DA-990E8C10C4C0}" type="doc">
      <dgm:prSet loTypeId="urn:microsoft.com/office/officeart/2005/8/layout/hierarchy6" loCatId="hierarchy" qsTypeId="urn:microsoft.com/office/officeart/2005/8/quickstyle/simple3" qsCatId="simple" csTypeId="urn:microsoft.com/office/officeart/2005/8/colors/colorful4" csCatId="colorful" phldr="1"/>
      <dgm:spPr/>
      <dgm:t>
        <a:bodyPr/>
        <a:lstStyle/>
        <a:p>
          <a:endParaRPr lang="en-US"/>
        </a:p>
      </dgm:t>
    </dgm:pt>
    <dgm:pt modelId="{A25210A7-1DC7-418E-925E-863CD2710983}">
      <dgm:prSet/>
      <dgm:spPr/>
      <dgm:t>
        <a:bodyPr/>
        <a:lstStyle/>
        <a:p>
          <a:pPr rtl="0"/>
          <a:r>
            <a:rPr lang="en-US" smtClean="0"/>
            <a:t>Lipoproteins particles are only stable if they maintain their spherical shape</a:t>
          </a:r>
          <a:endParaRPr lang="en-US"/>
        </a:p>
      </dgm:t>
    </dgm:pt>
    <dgm:pt modelId="{81746EFE-8885-4711-8694-E60447BF8B8F}" type="parTrans" cxnId="{C5D477EA-6C0B-4CBA-B14D-11A4D20C4036}">
      <dgm:prSet/>
      <dgm:spPr/>
      <dgm:t>
        <a:bodyPr/>
        <a:lstStyle/>
        <a:p>
          <a:endParaRPr lang="en-US"/>
        </a:p>
      </dgm:t>
    </dgm:pt>
    <dgm:pt modelId="{9817FC08-9D8C-46D5-9D0E-C5CEC3F55081}" type="sibTrans" cxnId="{C5D477EA-6C0B-4CBA-B14D-11A4D20C4036}">
      <dgm:prSet/>
      <dgm:spPr/>
      <dgm:t>
        <a:bodyPr/>
        <a:lstStyle/>
        <a:p>
          <a:endParaRPr lang="en-US"/>
        </a:p>
      </dgm:t>
    </dgm:pt>
    <dgm:pt modelId="{96B8DD5B-D005-4A49-AEBE-86299CADB953}">
      <dgm:prSet custT="1"/>
      <dgm:spPr/>
      <dgm:t>
        <a:bodyPr/>
        <a:lstStyle/>
        <a:p>
          <a:pPr rtl="0"/>
          <a:r>
            <a:rPr lang="en-US" sz="1600" dirty="0" smtClean="0"/>
            <a:t>this is dependent on the ratio of core to surface lipids. Thus, as the lipid from the hydrophobic core is removed and taken up by tissues, the surface coat must also be reduced. </a:t>
          </a:r>
          <a:endParaRPr lang="en-US" sz="1600" dirty="0"/>
        </a:p>
      </dgm:t>
    </dgm:pt>
    <dgm:pt modelId="{3DDE83C3-BB15-44BA-84C1-5A07B718CD41}" type="parTrans" cxnId="{1DEB1C93-C3CE-4823-92DC-8070E8372AFF}">
      <dgm:prSet/>
      <dgm:spPr/>
      <dgm:t>
        <a:bodyPr/>
        <a:lstStyle/>
        <a:p>
          <a:endParaRPr lang="en-US"/>
        </a:p>
      </dgm:t>
    </dgm:pt>
    <dgm:pt modelId="{9E46FFB3-6A5D-4A48-B465-B386F5B04A17}" type="sibTrans" cxnId="{1DEB1C93-C3CE-4823-92DC-8070E8372AFF}">
      <dgm:prSet/>
      <dgm:spPr/>
      <dgm:t>
        <a:bodyPr/>
        <a:lstStyle/>
        <a:p>
          <a:endParaRPr lang="en-US"/>
        </a:p>
      </dgm:t>
    </dgm:pt>
    <dgm:pt modelId="{D16489AA-95B5-47A3-807A-BE05F1BED369}">
      <dgm:prSet custT="1"/>
      <dgm:spPr/>
      <dgm:t>
        <a:bodyPr/>
        <a:lstStyle/>
        <a:p>
          <a:pPr algn="l" rtl="0"/>
          <a:r>
            <a:rPr lang="en-US" sz="1800" dirty="0" smtClean="0"/>
            <a:t>Many components of the lipoprotein surface coat are free to transfer to different particles and to cell membranes</a:t>
          </a:r>
          <a:r>
            <a:rPr lang="en-US" sz="1600" dirty="0" smtClean="0"/>
            <a:t>. </a:t>
          </a:r>
          <a:endParaRPr lang="en-US" sz="1600" dirty="0"/>
        </a:p>
      </dgm:t>
    </dgm:pt>
    <dgm:pt modelId="{5FB54B47-855C-4B28-90B0-6CAAC2739ECF}" type="parTrans" cxnId="{9EA6EA64-0EC9-474F-82E5-7B350B27692E}">
      <dgm:prSet/>
      <dgm:spPr/>
      <dgm:t>
        <a:bodyPr/>
        <a:lstStyle/>
        <a:p>
          <a:endParaRPr lang="en-US"/>
        </a:p>
      </dgm:t>
    </dgm:pt>
    <dgm:pt modelId="{A30FE8A8-6E77-45C4-B99F-3978E3E73839}" type="sibTrans" cxnId="{9EA6EA64-0EC9-474F-82E5-7B350B27692E}">
      <dgm:prSet/>
      <dgm:spPr/>
      <dgm:t>
        <a:bodyPr/>
        <a:lstStyle/>
        <a:p>
          <a:endParaRPr lang="en-US"/>
        </a:p>
      </dgm:t>
    </dgm:pt>
    <dgm:pt modelId="{1E71220A-859E-41F8-9FD2-1A7248A66613}">
      <dgm:prSet custT="1"/>
      <dgm:spPr/>
      <dgm:t>
        <a:bodyPr/>
        <a:lstStyle/>
        <a:p>
          <a:pPr rtl="0"/>
          <a:r>
            <a:rPr lang="en-US" sz="2000" dirty="0" smtClean="0"/>
            <a:t>However, core components can only be removed by special proteins such as lipases and transfer proteins.</a:t>
          </a:r>
          <a:endParaRPr lang="en-US" sz="2000" dirty="0"/>
        </a:p>
      </dgm:t>
    </dgm:pt>
    <dgm:pt modelId="{A9CAD790-9A55-462D-B647-DE97A0933D4F}" type="parTrans" cxnId="{23AC4EE7-5228-4647-805E-AD262D862F48}">
      <dgm:prSet/>
      <dgm:spPr/>
      <dgm:t>
        <a:bodyPr/>
        <a:lstStyle/>
        <a:p>
          <a:endParaRPr lang="en-US"/>
        </a:p>
      </dgm:t>
    </dgm:pt>
    <dgm:pt modelId="{9F5B4141-F2C8-4EF5-8BAD-4AB0B06867BF}" type="sibTrans" cxnId="{23AC4EE7-5228-4647-805E-AD262D862F48}">
      <dgm:prSet/>
      <dgm:spPr/>
      <dgm:t>
        <a:bodyPr/>
        <a:lstStyle/>
        <a:p>
          <a:endParaRPr lang="en-US"/>
        </a:p>
      </dgm:t>
    </dgm:pt>
    <dgm:pt modelId="{01BF1C51-7CD7-495F-98C6-94E15218CED0}">
      <dgm:prSet/>
      <dgm:spPr/>
      <dgm:t>
        <a:bodyPr/>
        <a:lstStyle/>
        <a:p>
          <a:endParaRPr lang="en-US"/>
        </a:p>
      </dgm:t>
    </dgm:pt>
    <dgm:pt modelId="{2A07DF11-49C0-4C61-B00F-35AE2F9349E3}" type="parTrans" cxnId="{AD75319D-0E20-4749-9A54-D57BE8997055}">
      <dgm:prSet/>
      <dgm:spPr/>
      <dgm:t>
        <a:bodyPr/>
        <a:lstStyle/>
        <a:p>
          <a:endParaRPr lang="en-US"/>
        </a:p>
      </dgm:t>
    </dgm:pt>
    <dgm:pt modelId="{8BF182C9-1DDB-4C28-9323-BA18858E35EB}" type="sibTrans" cxnId="{AD75319D-0E20-4749-9A54-D57BE8997055}">
      <dgm:prSet/>
      <dgm:spPr/>
      <dgm:t>
        <a:bodyPr/>
        <a:lstStyle/>
        <a:p>
          <a:endParaRPr lang="en-US"/>
        </a:p>
      </dgm:t>
    </dgm:pt>
    <dgm:pt modelId="{9F571722-A00F-4CD9-A439-38F6E246544B}" type="pres">
      <dgm:prSet presAssocID="{2805980B-43EA-4694-88DA-990E8C10C4C0}" presName="mainComposite" presStyleCnt="0">
        <dgm:presLayoutVars>
          <dgm:chPref val="1"/>
          <dgm:dir val="rev"/>
          <dgm:animOne val="branch"/>
          <dgm:animLvl val="lvl"/>
          <dgm:resizeHandles val="exact"/>
        </dgm:presLayoutVars>
      </dgm:prSet>
      <dgm:spPr/>
      <dgm:t>
        <a:bodyPr/>
        <a:lstStyle/>
        <a:p>
          <a:endParaRPr lang="en-US"/>
        </a:p>
      </dgm:t>
    </dgm:pt>
    <dgm:pt modelId="{5E322E63-349F-4348-AC5F-B4D1A72F9211}" type="pres">
      <dgm:prSet presAssocID="{2805980B-43EA-4694-88DA-990E8C10C4C0}" presName="hierFlow" presStyleCnt="0"/>
      <dgm:spPr/>
    </dgm:pt>
    <dgm:pt modelId="{ECF69C67-98F2-40A0-8796-47A3A5F6A5E3}" type="pres">
      <dgm:prSet presAssocID="{2805980B-43EA-4694-88DA-990E8C10C4C0}" presName="firstBuf" presStyleCnt="0"/>
      <dgm:spPr/>
    </dgm:pt>
    <dgm:pt modelId="{A53CFB87-19DA-4F74-A2C1-0F2A040506A8}" type="pres">
      <dgm:prSet presAssocID="{2805980B-43EA-4694-88DA-990E8C10C4C0}" presName="hierChild1" presStyleCnt="0">
        <dgm:presLayoutVars>
          <dgm:chPref val="1"/>
          <dgm:animOne val="branch"/>
          <dgm:animLvl val="lvl"/>
        </dgm:presLayoutVars>
      </dgm:prSet>
      <dgm:spPr/>
    </dgm:pt>
    <dgm:pt modelId="{2E710C5F-9275-43FF-AF09-9CC7A9D70199}" type="pres">
      <dgm:prSet presAssocID="{A25210A7-1DC7-418E-925E-863CD2710983}" presName="Name14" presStyleCnt="0"/>
      <dgm:spPr/>
    </dgm:pt>
    <dgm:pt modelId="{AB46FC29-6F8D-41CC-94D4-880D846E29BE}" type="pres">
      <dgm:prSet presAssocID="{A25210A7-1DC7-418E-925E-863CD2710983}" presName="level1Shape" presStyleLbl="node0" presStyleIdx="0" presStyleCnt="1">
        <dgm:presLayoutVars>
          <dgm:chPref val="3"/>
        </dgm:presLayoutVars>
      </dgm:prSet>
      <dgm:spPr/>
      <dgm:t>
        <a:bodyPr/>
        <a:lstStyle/>
        <a:p>
          <a:endParaRPr lang="en-US"/>
        </a:p>
      </dgm:t>
    </dgm:pt>
    <dgm:pt modelId="{B6625708-080B-4C33-BE7C-9DA74415B234}" type="pres">
      <dgm:prSet presAssocID="{A25210A7-1DC7-418E-925E-863CD2710983}" presName="hierChild2" presStyleCnt="0"/>
      <dgm:spPr/>
    </dgm:pt>
    <dgm:pt modelId="{FD71B096-CA0E-4E89-94E5-AF8F0B1E5DE4}" type="pres">
      <dgm:prSet presAssocID="{2805980B-43EA-4694-88DA-990E8C10C4C0}" presName="bgShapesFlow" presStyleCnt="0"/>
      <dgm:spPr/>
    </dgm:pt>
    <dgm:pt modelId="{0DB23B06-C591-45A6-AF99-78244097190A}" type="pres">
      <dgm:prSet presAssocID="{96B8DD5B-D005-4A49-AEBE-86299CADB953}" presName="rectComp" presStyleCnt="0"/>
      <dgm:spPr/>
    </dgm:pt>
    <dgm:pt modelId="{36366059-7C92-44D3-AB55-CB591D736841}" type="pres">
      <dgm:prSet presAssocID="{96B8DD5B-D005-4A49-AEBE-86299CADB953}" presName="bgRect" presStyleLbl="bgShp" presStyleIdx="0" presStyleCnt="3"/>
      <dgm:spPr/>
      <dgm:t>
        <a:bodyPr/>
        <a:lstStyle/>
        <a:p>
          <a:endParaRPr lang="en-US"/>
        </a:p>
      </dgm:t>
    </dgm:pt>
    <dgm:pt modelId="{D71F49AD-CC15-455E-B6EC-417A259BA983}" type="pres">
      <dgm:prSet presAssocID="{96B8DD5B-D005-4A49-AEBE-86299CADB953}" presName="bgRectTx" presStyleLbl="bgShp" presStyleIdx="0" presStyleCnt="3">
        <dgm:presLayoutVars>
          <dgm:bulletEnabled val="1"/>
        </dgm:presLayoutVars>
      </dgm:prSet>
      <dgm:spPr/>
      <dgm:t>
        <a:bodyPr/>
        <a:lstStyle/>
        <a:p>
          <a:endParaRPr lang="en-US"/>
        </a:p>
      </dgm:t>
    </dgm:pt>
    <dgm:pt modelId="{B9EB9A30-24B4-435E-9595-9F77D20D4A5C}" type="pres">
      <dgm:prSet presAssocID="{96B8DD5B-D005-4A49-AEBE-86299CADB953}" presName="spComp" presStyleCnt="0"/>
      <dgm:spPr/>
    </dgm:pt>
    <dgm:pt modelId="{607F4F40-FEC8-4CE7-8981-9DC5C09741BA}" type="pres">
      <dgm:prSet presAssocID="{96B8DD5B-D005-4A49-AEBE-86299CADB953}" presName="vSp" presStyleCnt="0"/>
      <dgm:spPr/>
    </dgm:pt>
    <dgm:pt modelId="{34C35725-83B3-47E9-A5D8-37D9D5BF42CF}" type="pres">
      <dgm:prSet presAssocID="{D16489AA-95B5-47A3-807A-BE05F1BED369}" presName="rectComp" presStyleCnt="0"/>
      <dgm:spPr/>
    </dgm:pt>
    <dgm:pt modelId="{28F84235-CB48-47C4-9D32-296B362B7A34}" type="pres">
      <dgm:prSet presAssocID="{D16489AA-95B5-47A3-807A-BE05F1BED369}" presName="bgRect" presStyleLbl="bgShp" presStyleIdx="1" presStyleCnt="3" custLinFactNeighborX="-4054"/>
      <dgm:spPr/>
      <dgm:t>
        <a:bodyPr/>
        <a:lstStyle/>
        <a:p>
          <a:endParaRPr lang="en-US"/>
        </a:p>
      </dgm:t>
    </dgm:pt>
    <dgm:pt modelId="{1C6D0B87-44FE-4286-A3C2-D84BA40834B2}" type="pres">
      <dgm:prSet presAssocID="{D16489AA-95B5-47A3-807A-BE05F1BED369}" presName="bgRectTx" presStyleLbl="bgShp" presStyleIdx="1" presStyleCnt="3">
        <dgm:presLayoutVars>
          <dgm:bulletEnabled val="1"/>
        </dgm:presLayoutVars>
      </dgm:prSet>
      <dgm:spPr/>
      <dgm:t>
        <a:bodyPr/>
        <a:lstStyle/>
        <a:p>
          <a:endParaRPr lang="en-US"/>
        </a:p>
      </dgm:t>
    </dgm:pt>
    <dgm:pt modelId="{74E18F46-5C03-4DD6-B3C4-78A9AA6E140C}" type="pres">
      <dgm:prSet presAssocID="{D16489AA-95B5-47A3-807A-BE05F1BED369}" presName="spComp" presStyleCnt="0"/>
      <dgm:spPr/>
    </dgm:pt>
    <dgm:pt modelId="{A302F75F-2628-4C6E-8390-526E9AF2B6F2}" type="pres">
      <dgm:prSet presAssocID="{D16489AA-95B5-47A3-807A-BE05F1BED369}" presName="vSp" presStyleCnt="0"/>
      <dgm:spPr/>
    </dgm:pt>
    <dgm:pt modelId="{A920AB51-7340-49A4-918A-E48D8798591B}" type="pres">
      <dgm:prSet presAssocID="{1E71220A-859E-41F8-9FD2-1A7248A66613}" presName="rectComp" presStyleCnt="0"/>
      <dgm:spPr/>
    </dgm:pt>
    <dgm:pt modelId="{72E1E1E5-A8D7-4BC8-ADB4-1DD940F50C92}" type="pres">
      <dgm:prSet presAssocID="{1E71220A-859E-41F8-9FD2-1A7248A66613}" presName="bgRect" presStyleLbl="bgShp" presStyleIdx="2" presStyleCnt="3"/>
      <dgm:spPr/>
      <dgm:t>
        <a:bodyPr/>
        <a:lstStyle/>
        <a:p>
          <a:endParaRPr lang="en-US"/>
        </a:p>
      </dgm:t>
    </dgm:pt>
    <dgm:pt modelId="{74904DD5-D8DC-4156-8625-29A5CF263E83}" type="pres">
      <dgm:prSet presAssocID="{1E71220A-859E-41F8-9FD2-1A7248A66613}" presName="bgRectTx" presStyleLbl="bgShp" presStyleIdx="2" presStyleCnt="3">
        <dgm:presLayoutVars>
          <dgm:bulletEnabled val="1"/>
        </dgm:presLayoutVars>
      </dgm:prSet>
      <dgm:spPr/>
      <dgm:t>
        <a:bodyPr/>
        <a:lstStyle/>
        <a:p>
          <a:endParaRPr lang="en-US"/>
        </a:p>
      </dgm:t>
    </dgm:pt>
  </dgm:ptLst>
  <dgm:cxnLst>
    <dgm:cxn modelId="{F40CDF1C-C21C-4DD1-8E4E-AED4B2F45706}" type="presOf" srcId="{1E71220A-859E-41F8-9FD2-1A7248A66613}" destId="{74904DD5-D8DC-4156-8625-29A5CF263E83}" srcOrd="1" destOrd="0" presId="urn:microsoft.com/office/officeart/2005/8/layout/hierarchy6"/>
    <dgm:cxn modelId="{5C4F4A34-83C2-4DD2-BC9B-5CADC8461449}" type="presOf" srcId="{2805980B-43EA-4694-88DA-990E8C10C4C0}" destId="{9F571722-A00F-4CD9-A439-38F6E246544B}" srcOrd="0" destOrd="0" presId="urn:microsoft.com/office/officeart/2005/8/layout/hierarchy6"/>
    <dgm:cxn modelId="{AC5D31F4-C836-4048-B64F-8614CCD42479}" type="presOf" srcId="{D16489AA-95B5-47A3-807A-BE05F1BED369}" destId="{1C6D0B87-44FE-4286-A3C2-D84BA40834B2}" srcOrd="1" destOrd="0" presId="urn:microsoft.com/office/officeart/2005/8/layout/hierarchy6"/>
    <dgm:cxn modelId="{AD75319D-0E20-4749-9A54-D57BE8997055}" srcId="{D16489AA-95B5-47A3-807A-BE05F1BED369}" destId="{01BF1C51-7CD7-495F-98C6-94E15218CED0}" srcOrd="0" destOrd="0" parTransId="{2A07DF11-49C0-4C61-B00F-35AE2F9349E3}" sibTransId="{8BF182C9-1DDB-4C28-9323-BA18858E35EB}"/>
    <dgm:cxn modelId="{B82B15E8-BF89-4423-BCC6-48C8F4885C3F}" type="presOf" srcId="{96B8DD5B-D005-4A49-AEBE-86299CADB953}" destId="{D71F49AD-CC15-455E-B6EC-417A259BA983}" srcOrd="1" destOrd="0" presId="urn:microsoft.com/office/officeart/2005/8/layout/hierarchy6"/>
    <dgm:cxn modelId="{23AC4EE7-5228-4647-805E-AD262D862F48}" srcId="{2805980B-43EA-4694-88DA-990E8C10C4C0}" destId="{1E71220A-859E-41F8-9FD2-1A7248A66613}" srcOrd="3" destOrd="0" parTransId="{A9CAD790-9A55-462D-B647-DE97A0933D4F}" sibTransId="{9F5B4141-F2C8-4EF5-8BAD-4AB0B06867BF}"/>
    <dgm:cxn modelId="{1AF510AE-4803-4DDF-9C6E-C05CCCEB1611}" type="presOf" srcId="{1E71220A-859E-41F8-9FD2-1A7248A66613}" destId="{72E1E1E5-A8D7-4BC8-ADB4-1DD940F50C92}" srcOrd="0" destOrd="0" presId="urn:microsoft.com/office/officeart/2005/8/layout/hierarchy6"/>
    <dgm:cxn modelId="{47A90A61-C5C0-4E61-A1E5-6E1441B210A8}" type="presOf" srcId="{D16489AA-95B5-47A3-807A-BE05F1BED369}" destId="{28F84235-CB48-47C4-9D32-296B362B7A34}" srcOrd="0" destOrd="0" presId="urn:microsoft.com/office/officeart/2005/8/layout/hierarchy6"/>
    <dgm:cxn modelId="{9EA6EA64-0EC9-474F-82E5-7B350B27692E}" srcId="{2805980B-43EA-4694-88DA-990E8C10C4C0}" destId="{D16489AA-95B5-47A3-807A-BE05F1BED369}" srcOrd="2" destOrd="0" parTransId="{5FB54B47-855C-4B28-90B0-6CAAC2739ECF}" sibTransId="{A30FE8A8-6E77-45C4-B99F-3978E3E73839}"/>
    <dgm:cxn modelId="{C1AADAF7-BCE2-4C27-A922-85AF99BE25E1}" type="presOf" srcId="{96B8DD5B-D005-4A49-AEBE-86299CADB953}" destId="{36366059-7C92-44D3-AB55-CB591D736841}" srcOrd="0" destOrd="0" presId="urn:microsoft.com/office/officeart/2005/8/layout/hierarchy6"/>
    <dgm:cxn modelId="{1DEB1C93-C3CE-4823-92DC-8070E8372AFF}" srcId="{2805980B-43EA-4694-88DA-990E8C10C4C0}" destId="{96B8DD5B-D005-4A49-AEBE-86299CADB953}" srcOrd="1" destOrd="0" parTransId="{3DDE83C3-BB15-44BA-84C1-5A07B718CD41}" sibTransId="{9E46FFB3-6A5D-4A48-B465-B386F5B04A17}"/>
    <dgm:cxn modelId="{F02335EB-76FC-470F-B375-39AC80791850}" type="presOf" srcId="{01BF1C51-7CD7-495F-98C6-94E15218CED0}" destId="{1C6D0B87-44FE-4286-A3C2-D84BA40834B2}" srcOrd="1" destOrd="1" presId="urn:microsoft.com/office/officeart/2005/8/layout/hierarchy6"/>
    <dgm:cxn modelId="{D7E0E745-8B42-483D-8988-C73A03A34C81}" type="presOf" srcId="{A25210A7-1DC7-418E-925E-863CD2710983}" destId="{AB46FC29-6F8D-41CC-94D4-880D846E29BE}" srcOrd="0" destOrd="0" presId="urn:microsoft.com/office/officeart/2005/8/layout/hierarchy6"/>
    <dgm:cxn modelId="{3FA9A13E-5934-4BC7-9F78-AD67B1F66C29}" type="presOf" srcId="{01BF1C51-7CD7-495F-98C6-94E15218CED0}" destId="{28F84235-CB48-47C4-9D32-296B362B7A34}" srcOrd="0" destOrd="1" presId="urn:microsoft.com/office/officeart/2005/8/layout/hierarchy6"/>
    <dgm:cxn modelId="{C5D477EA-6C0B-4CBA-B14D-11A4D20C4036}" srcId="{2805980B-43EA-4694-88DA-990E8C10C4C0}" destId="{A25210A7-1DC7-418E-925E-863CD2710983}" srcOrd="0" destOrd="0" parTransId="{81746EFE-8885-4711-8694-E60447BF8B8F}" sibTransId="{9817FC08-9D8C-46D5-9D0E-C5CEC3F55081}"/>
    <dgm:cxn modelId="{4139DAE7-2585-49F5-AB0A-B0BB99A136A1}" type="presParOf" srcId="{9F571722-A00F-4CD9-A439-38F6E246544B}" destId="{5E322E63-349F-4348-AC5F-B4D1A72F9211}" srcOrd="0" destOrd="0" presId="urn:microsoft.com/office/officeart/2005/8/layout/hierarchy6"/>
    <dgm:cxn modelId="{C79C84F8-BD38-464C-A205-A1951D572AAC}" type="presParOf" srcId="{5E322E63-349F-4348-AC5F-B4D1A72F9211}" destId="{ECF69C67-98F2-40A0-8796-47A3A5F6A5E3}" srcOrd="0" destOrd="0" presId="urn:microsoft.com/office/officeart/2005/8/layout/hierarchy6"/>
    <dgm:cxn modelId="{BFDF75BB-3568-44C9-8F02-2040C5FBA4CF}" type="presParOf" srcId="{5E322E63-349F-4348-AC5F-B4D1A72F9211}" destId="{A53CFB87-19DA-4F74-A2C1-0F2A040506A8}" srcOrd="1" destOrd="0" presId="urn:microsoft.com/office/officeart/2005/8/layout/hierarchy6"/>
    <dgm:cxn modelId="{6D3AE55C-2512-4039-B96A-C1674A59190A}" type="presParOf" srcId="{A53CFB87-19DA-4F74-A2C1-0F2A040506A8}" destId="{2E710C5F-9275-43FF-AF09-9CC7A9D70199}" srcOrd="0" destOrd="0" presId="urn:microsoft.com/office/officeart/2005/8/layout/hierarchy6"/>
    <dgm:cxn modelId="{3B28D48F-5995-431A-9347-76F4809DC120}" type="presParOf" srcId="{2E710C5F-9275-43FF-AF09-9CC7A9D70199}" destId="{AB46FC29-6F8D-41CC-94D4-880D846E29BE}" srcOrd="0" destOrd="0" presId="urn:microsoft.com/office/officeart/2005/8/layout/hierarchy6"/>
    <dgm:cxn modelId="{157C7BF7-E25C-4859-ACB8-296434BF8E5C}" type="presParOf" srcId="{2E710C5F-9275-43FF-AF09-9CC7A9D70199}" destId="{B6625708-080B-4C33-BE7C-9DA74415B234}" srcOrd="1" destOrd="0" presId="urn:microsoft.com/office/officeart/2005/8/layout/hierarchy6"/>
    <dgm:cxn modelId="{D9EB9E7A-40AF-4354-A851-45AA0E88112C}" type="presParOf" srcId="{9F571722-A00F-4CD9-A439-38F6E246544B}" destId="{FD71B096-CA0E-4E89-94E5-AF8F0B1E5DE4}" srcOrd="1" destOrd="0" presId="urn:microsoft.com/office/officeart/2005/8/layout/hierarchy6"/>
    <dgm:cxn modelId="{9F9F4087-5B3E-4C11-925B-C5BE7BA2DFDD}" type="presParOf" srcId="{FD71B096-CA0E-4E89-94E5-AF8F0B1E5DE4}" destId="{0DB23B06-C591-45A6-AF99-78244097190A}" srcOrd="0" destOrd="0" presId="urn:microsoft.com/office/officeart/2005/8/layout/hierarchy6"/>
    <dgm:cxn modelId="{BE2589B5-1C5F-4682-A28E-BE5F80E3D959}" type="presParOf" srcId="{0DB23B06-C591-45A6-AF99-78244097190A}" destId="{36366059-7C92-44D3-AB55-CB591D736841}" srcOrd="0" destOrd="0" presId="urn:microsoft.com/office/officeart/2005/8/layout/hierarchy6"/>
    <dgm:cxn modelId="{A9B2B261-A198-4A53-9086-4CB74481063B}" type="presParOf" srcId="{0DB23B06-C591-45A6-AF99-78244097190A}" destId="{D71F49AD-CC15-455E-B6EC-417A259BA983}" srcOrd="1" destOrd="0" presId="urn:microsoft.com/office/officeart/2005/8/layout/hierarchy6"/>
    <dgm:cxn modelId="{34B75EBE-6C55-4FBE-B4CC-F58D3E22EF00}" type="presParOf" srcId="{FD71B096-CA0E-4E89-94E5-AF8F0B1E5DE4}" destId="{B9EB9A30-24B4-435E-9595-9F77D20D4A5C}" srcOrd="1" destOrd="0" presId="urn:microsoft.com/office/officeart/2005/8/layout/hierarchy6"/>
    <dgm:cxn modelId="{D299BE80-0261-4672-B04F-7BA4B2C220E5}" type="presParOf" srcId="{B9EB9A30-24B4-435E-9595-9F77D20D4A5C}" destId="{607F4F40-FEC8-4CE7-8981-9DC5C09741BA}" srcOrd="0" destOrd="0" presId="urn:microsoft.com/office/officeart/2005/8/layout/hierarchy6"/>
    <dgm:cxn modelId="{8B87963A-8A69-4B50-9E1D-28551F81A313}" type="presParOf" srcId="{FD71B096-CA0E-4E89-94E5-AF8F0B1E5DE4}" destId="{34C35725-83B3-47E9-A5D8-37D9D5BF42CF}" srcOrd="2" destOrd="0" presId="urn:microsoft.com/office/officeart/2005/8/layout/hierarchy6"/>
    <dgm:cxn modelId="{059F0F7C-C999-46EF-B7CC-BF702A2F3663}" type="presParOf" srcId="{34C35725-83B3-47E9-A5D8-37D9D5BF42CF}" destId="{28F84235-CB48-47C4-9D32-296B362B7A34}" srcOrd="0" destOrd="0" presId="urn:microsoft.com/office/officeart/2005/8/layout/hierarchy6"/>
    <dgm:cxn modelId="{1CB25145-5175-4E54-9AA9-553B3CD73732}" type="presParOf" srcId="{34C35725-83B3-47E9-A5D8-37D9D5BF42CF}" destId="{1C6D0B87-44FE-4286-A3C2-D84BA40834B2}" srcOrd="1" destOrd="0" presId="urn:microsoft.com/office/officeart/2005/8/layout/hierarchy6"/>
    <dgm:cxn modelId="{2A371F43-735E-4EA3-8E0E-A8567F350F3E}" type="presParOf" srcId="{FD71B096-CA0E-4E89-94E5-AF8F0B1E5DE4}" destId="{74E18F46-5C03-4DD6-B3C4-78A9AA6E140C}" srcOrd="3" destOrd="0" presId="urn:microsoft.com/office/officeart/2005/8/layout/hierarchy6"/>
    <dgm:cxn modelId="{44C3CC2B-2E02-45B5-90D5-BD44DCEE94E7}" type="presParOf" srcId="{74E18F46-5C03-4DD6-B3C4-78A9AA6E140C}" destId="{A302F75F-2628-4C6E-8390-526E9AF2B6F2}" srcOrd="0" destOrd="0" presId="urn:microsoft.com/office/officeart/2005/8/layout/hierarchy6"/>
    <dgm:cxn modelId="{D53BC667-1BB7-42EA-87B5-1955F0B20CBB}" type="presParOf" srcId="{FD71B096-CA0E-4E89-94E5-AF8F0B1E5DE4}" destId="{A920AB51-7340-49A4-918A-E48D8798591B}" srcOrd="4" destOrd="0" presId="urn:microsoft.com/office/officeart/2005/8/layout/hierarchy6"/>
    <dgm:cxn modelId="{1999DCC5-EB69-4551-8850-C56B69DCE478}" type="presParOf" srcId="{A920AB51-7340-49A4-918A-E48D8798591B}" destId="{72E1E1E5-A8D7-4BC8-ADB4-1DD940F50C92}" srcOrd="0" destOrd="0" presId="urn:microsoft.com/office/officeart/2005/8/layout/hierarchy6"/>
    <dgm:cxn modelId="{E1D3E016-54A6-41BC-A559-6A4883FE3F66}" type="presParOf" srcId="{A920AB51-7340-49A4-918A-E48D8798591B}" destId="{74904DD5-D8DC-4156-8625-29A5CF263E8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3EA6AD-D388-4764-AC46-2D94B0340D68}"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464968B5-5896-4A90-84DF-9823774744BB}">
      <dgm:prSet custT="1"/>
      <dgm:spPr/>
      <dgm:t>
        <a:bodyPr/>
        <a:lstStyle/>
        <a:p>
          <a:pPr rtl="0"/>
          <a:r>
            <a:rPr lang="en-US" sz="3200"/>
            <a:t>Lipoproteins are classified by their buoyant density, which inversely reflects their size. </a:t>
          </a:r>
        </a:p>
      </dgm:t>
    </dgm:pt>
    <dgm:pt modelId="{600EA857-5407-415A-AF43-CC9F73049954}" type="parTrans" cxnId="{72C8A79C-09D0-48EB-B475-EB152FF12312}">
      <dgm:prSet/>
      <dgm:spPr/>
      <dgm:t>
        <a:bodyPr/>
        <a:lstStyle/>
        <a:p>
          <a:endParaRPr lang="en-US" sz="3200"/>
        </a:p>
      </dgm:t>
    </dgm:pt>
    <dgm:pt modelId="{B7DE0BE5-C320-448D-809D-AFA8E6917C36}" type="sibTrans" cxnId="{72C8A79C-09D0-48EB-B475-EB152FF12312}">
      <dgm:prSet/>
      <dgm:spPr/>
      <dgm:t>
        <a:bodyPr/>
        <a:lstStyle/>
        <a:p>
          <a:endParaRPr lang="en-US" sz="3200"/>
        </a:p>
      </dgm:t>
    </dgm:pt>
    <dgm:pt modelId="{7F3948F9-8D42-4007-9EFA-7D218C2C1B14}">
      <dgm:prSet custT="1"/>
      <dgm:spPr/>
      <dgm:t>
        <a:bodyPr/>
        <a:lstStyle/>
        <a:p>
          <a:pPr rtl="0"/>
          <a:r>
            <a:rPr lang="en-US" sz="3200"/>
            <a:t>The greater the lipid:protein ratio, the larger their size and the lower the density.</a:t>
          </a:r>
        </a:p>
      </dgm:t>
    </dgm:pt>
    <dgm:pt modelId="{17CA719E-BA56-41D4-9676-D84D0BE4B9DE}" type="parTrans" cxnId="{EB184C45-4837-4020-B3DB-837E5F5847F1}">
      <dgm:prSet/>
      <dgm:spPr/>
      <dgm:t>
        <a:bodyPr/>
        <a:lstStyle/>
        <a:p>
          <a:endParaRPr lang="en-US" sz="3200"/>
        </a:p>
      </dgm:t>
    </dgm:pt>
    <dgm:pt modelId="{5326CED3-EA62-4B5D-85A6-3F776075FA47}" type="sibTrans" cxnId="{EB184C45-4837-4020-B3DB-837E5F5847F1}">
      <dgm:prSet/>
      <dgm:spPr/>
      <dgm:t>
        <a:bodyPr/>
        <a:lstStyle/>
        <a:p>
          <a:endParaRPr lang="en-US" sz="3200"/>
        </a:p>
      </dgm:t>
    </dgm:pt>
    <dgm:pt modelId="{181F55FD-F890-479B-A753-133A355DC0A3}">
      <dgm:prSet custT="1"/>
      <dgm:spPr/>
      <dgm:t>
        <a:bodyPr/>
        <a:lstStyle/>
        <a:p>
          <a:pPr rtl="0"/>
          <a:r>
            <a:rPr lang="en-US" sz="3200"/>
            <a:t>They can be be separated from each other by electrophoresis or by ultracentrifugation.</a:t>
          </a:r>
        </a:p>
      </dgm:t>
    </dgm:pt>
    <dgm:pt modelId="{72D5D109-C2A3-442D-B01F-0D5DE70A30F9}" type="parTrans" cxnId="{12F495AE-E3F0-4CE3-9390-FC300470EE4B}">
      <dgm:prSet/>
      <dgm:spPr/>
      <dgm:t>
        <a:bodyPr/>
        <a:lstStyle/>
        <a:p>
          <a:endParaRPr lang="en-US" sz="3200"/>
        </a:p>
      </dgm:t>
    </dgm:pt>
    <dgm:pt modelId="{60A28FAE-9291-4535-B47A-22AE45D580D8}" type="sibTrans" cxnId="{12F495AE-E3F0-4CE3-9390-FC300470EE4B}">
      <dgm:prSet/>
      <dgm:spPr/>
      <dgm:t>
        <a:bodyPr/>
        <a:lstStyle/>
        <a:p>
          <a:endParaRPr lang="en-US" sz="3200"/>
        </a:p>
      </dgm:t>
    </dgm:pt>
    <dgm:pt modelId="{AB44363E-A6CF-4336-B2B0-465ABBAB03DE}" type="pres">
      <dgm:prSet presAssocID="{4F3EA6AD-D388-4764-AC46-2D94B0340D68}" presName="vert0" presStyleCnt="0">
        <dgm:presLayoutVars>
          <dgm:dir/>
          <dgm:animOne val="branch"/>
          <dgm:animLvl val="lvl"/>
        </dgm:presLayoutVars>
      </dgm:prSet>
      <dgm:spPr/>
      <dgm:t>
        <a:bodyPr/>
        <a:lstStyle/>
        <a:p>
          <a:endParaRPr lang="en-US"/>
        </a:p>
      </dgm:t>
    </dgm:pt>
    <dgm:pt modelId="{A2D37766-3163-4BE4-A808-9C47AE0A6EDA}" type="pres">
      <dgm:prSet presAssocID="{464968B5-5896-4A90-84DF-9823774744BB}" presName="thickLine" presStyleLbl="alignNode1" presStyleIdx="0" presStyleCnt="3"/>
      <dgm:spPr/>
    </dgm:pt>
    <dgm:pt modelId="{70C95F2A-F264-44A5-949B-A1C4B5095740}" type="pres">
      <dgm:prSet presAssocID="{464968B5-5896-4A90-84DF-9823774744BB}" presName="horz1" presStyleCnt="0"/>
      <dgm:spPr/>
    </dgm:pt>
    <dgm:pt modelId="{D357EF30-C8A8-43A7-A87D-CD9EBAADC72F}" type="pres">
      <dgm:prSet presAssocID="{464968B5-5896-4A90-84DF-9823774744BB}" presName="tx1" presStyleLbl="revTx" presStyleIdx="0" presStyleCnt="3" custLinFactNeighborX="-118" custLinFactNeighborY="901"/>
      <dgm:spPr/>
      <dgm:t>
        <a:bodyPr/>
        <a:lstStyle/>
        <a:p>
          <a:endParaRPr lang="en-US"/>
        </a:p>
      </dgm:t>
    </dgm:pt>
    <dgm:pt modelId="{E72B5EED-88C9-4E2B-9416-7D7B9DEA6EBB}" type="pres">
      <dgm:prSet presAssocID="{464968B5-5896-4A90-84DF-9823774744BB}" presName="vert1" presStyleCnt="0"/>
      <dgm:spPr/>
    </dgm:pt>
    <dgm:pt modelId="{EF74DF4B-0521-492A-BDEC-6FAA8B821B09}" type="pres">
      <dgm:prSet presAssocID="{7F3948F9-8D42-4007-9EFA-7D218C2C1B14}" presName="thickLine" presStyleLbl="alignNode1" presStyleIdx="1" presStyleCnt="3"/>
      <dgm:spPr/>
    </dgm:pt>
    <dgm:pt modelId="{8A883857-DA8A-4CD2-92B5-F63A838CE1F6}" type="pres">
      <dgm:prSet presAssocID="{7F3948F9-8D42-4007-9EFA-7D218C2C1B14}" presName="horz1" presStyleCnt="0"/>
      <dgm:spPr/>
    </dgm:pt>
    <dgm:pt modelId="{29C3D704-589B-4FC3-BFF6-70B98EBEF708}" type="pres">
      <dgm:prSet presAssocID="{7F3948F9-8D42-4007-9EFA-7D218C2C1B14}" presName="tx1" presStyleLbl="revTx" presStyleIdx="1" presStyleCnt="3"/>
      <dgm:spPr/>
      <dgm:t>
        <a:bodyPr/>
        <a:lstStyle/>
        <a:p>
          <a:endParaRPr lang="en-US"/>
        </a:p>
      </dgm:t>
    </dgm:pt>
    <dgm:pt modelId="{8CBC2668-E5A2-424F-A465-D51EEEF3C804}" type="pres">
      <dgm:prSet presAssocID="{7F3948F9-8D42-4007-9EFA-7D218C2C1B14}" presName="vert1" presStyleCnt="0"/>
      <dgm:spPr/>
    </dgm:pt>
    <dgm:pt modelId="{3967080E-A354-4C6B-9A67-CEB75F393BBF}" type="pres">
      <dgm:prSet presAssocID="{181F55FD-F890-479B-A753-133A355DC0A3}" presName="thickLine" presStyleLbl="alignNode1" presStyleIdx="2" presStyleCnt="3"/>
      <dgm:spPr/>
    </dgm:pt>
    <dgm:pt modelId="{AE810405-1A25-4C11-98F9-78D8FE9BE8F0}" type="pres">
      <dgm:prSet presAssocID="{181F55FD-F890-479B-A753-133A355DC0A3}" presName="horz1" presStyleCnt="0"/>
      <dgm:spPr/>
    </dgm:pt>
    <dgm:pt modelId="{83269742-4BA1-42EA-B4B2-82DCA80F2096}" type="pres">
      <dgm:prSet presAssocID="{181F55FD-F890-479B-A753-133A355DC0A3}" presName="tx1" presStyleLbl="revTx" presStyleIdx="2" presStyleCnt="3"/>
      <dgm:spPr/>
      <dgm:t>
        <a:bodyPr/>
        <a:lstStyle/>
        <a:p>
          <a:endParaRPr lang="en-US"/>
        </a:p>
      </dgm:t>
    </dgm:pt>
    <dgm:pt modelId="{EECAE221-D2B9-4FF5-8F7B-92B1DDE94ECE}" type="pres">
      <dgm:prSet presAssocID="{181F55FD-F890-479B-A753-133A355DC0A3}" presName="vert1" presStyleCnt="0"/>
      <dgm:spPr/>
    </dgm:pt>
  </dgm:ptLst>
  <dgm:cxnLst>
    <dgm:cxn modelId="{C3EBA6BB-C018-4692-B1C5-56099F6385CE}" type="presOf" srcId="{464968B5-5896-4A90-84DF-9823774744BB}" destId="{D357EF30-C8A8-43A7-A87D-CD9EBAADC72F}" srcOrd="0" destOrd="0" presId="urn:microsoft.com/office/officeart/2008/layout/LinedList"/>
    <dgm:cxn modelId="{72C8A79C-09D0-48EB-B475-EB152FF12312}" srcId="{4F3EA6AD-D388-4764-AC46-2D94B0340D68}" destId="{464968B5-5896-4A90-84DF-9823774744BB}" srcOrd="0" destOrd="0" parTransId="{600EA857-5407-415A-AF43-CC9F73049954}" sibTransId="{B7DE0BE5-C320-448D-809D-AFA8E6917C36}"/>
    <dgm:cxn modelId="{12F495AE-E3F0-4CE3-9390-FC300470EE4B}" srcId="{4F3EA6AD-D388-4764-AC46-2D94B0340D68}" destId="{181F55FD-F890-479B-A753-133A355DC0A3}" srcOrd="2" destOrd="0" parTransId="{72D5D109-C2A3-442D-B01F-0D5DE70A30F9}" sibTransId="{60A28FAE-9291-4535-B47A-22AE45D580D8}"/>
    <dgm:cxn modelId="{EB184C45-4837-4020-B3DB-837E5F5847F1}" srcId="{4F3EA6AD-D388-4764-AC46-2D94B0340D68}" destId="{7F3948F9-8D42-4007-9EFA-7D218C2C1B14}" srcOrd="1" destOrd="0" parTransId="{17CA719E-BA56-41D4-9676-D84D0BE4B9DE}" sibTransId="{5326CED3-EA62-4B5D-85A6-3F776075FA47}"/>
    <dgm:cxn modelId="{76373BE1-B70D-46E9-A71F-4E514BCCBC0E}" type="presOf" srcId="{181F55FD-F890-479B-A753-133A355DC0A3}" destId="{83269742-4BA1-42EA-B4B2-82DCA80F2096}" srcOrd="0" destOrd="0" presId="urn:microsoft.com/office/officeart/2008/layout/LinedList"/>
    <dgm:cxn modelId="{8A80963C-A8C7-4360-BB26-4B76EB88DA19}" type="presOf" srcId="{4F3EA6AD-D388-4764-AC46-2D94B0340D68}" destId="{AB44363E-A6CF-4336-B2B0-465ABBAB03DE}" srcOrd="0" destOrd="0" presId="urn:microsoft.com/office/officeart/2008/layout/LinedList"/>
    <dgm:cxn modelId="{EAA175CE-E68B-4E6D-92B1-B5698CB7469E}" type="presOf" srcId="{7F3948F9-8D42-4007-9EFA-7D218C2C1B14}" destId="{29C3D704-589B-4FC3-BFF6-70B98EBEF708}" srcOrd="0" destOrd="0" presId="urn:microsoft.com/office/officeart/2008/layout/LinedList"/>
    <dgm:cxn modelId="{8EC6A3B7-9B4F-4DD9-A091-2F4B46819F52}" type="presParOf" srcId="{AB44363E-A6CF-4336-B2B0-465ABBAB03DE}" destId="{A2D37766-3163-4BE4-A808-9C47AE0A6EDA}" srcOrd="0" destOrd="0" presId="urn:microsoft.com/office/officeart/2008/layout/LinedList"/>
    <dgm:cxn modelId="{309BFB8E-D8A7-4452-B9A7-1B2B1D0E2F92}" type="presParOf" srcId="{AB44363E-A6CF-4336-B2B0-465ABBAB03DE}" destId="{70C95F2A-F264-44A5-949B-A1C4B5095740}" srcOrd="1" destOrd="0" presId="urn:microsoft.com/office/officeart/2008/layout/LinedList"/>
    <dgm:cxn modelId="{9988F485-40E5-400C-83D2-1295538F17EE}" type="presParOf" srcId="{70C95F2A-F264-44A5-949B-A1C4B5095740}" destId="{D357EF30-C8A8-43A7-A87D-CD9EBAADC72F}" srcOrd="0" destOrd="0" presId="urn:microsoft.com/office/officeart/2008/layout/LinedList"/>
    <dgm:cxn modelId="{8A01EA24-21EE-499C-A742-CFC1D184ABDE}" type="presParOf" srcId="{70C95F2A-F264-44A5-949B-A1C4B5095740}" destId="{E72B5EED-88C9-4E2B-9416-7D7B9DEA6EBB}" srcOrd="1" destOrd="0" presId="urn:microsoft.com/office/officeart/2008/layout/LinedList"/>
    <dgm:cxn modelId="{64867928-DE68-47C8-9762-563662319B90}" type="presParOf" srcId="{AB44363E-A6CF-4336-B2B0-465ABBAB03DE}" destId="{EF74DF4B-0521-492A-BDEC-6FAA8B821B09}" srcOrd="2" destOrd="0" presId="urn:microsoft.com/office/officeart/2008/layout/LinedList"/>
    <dgm:cxn modelId="{3274A0A6-DC93-4A9C-A05A-A20F183CF54D}" type="presParOf" srcId="{AB44363E-A6CF-4336-B2B0-465ABBAB03DE}" destId="{8A883857-DA8A-4CD2-92B5-F63A838CE1F6}" srcOrd="3" destOrd="0" presId="urn:microsoft.com/office/officeart/2008/layout/LinedList"/>
    <dgm:cxn modelId="{5402A1E3-44A1-4674-B9B0-F713E550302C}" type="presParOf" srcId="{8A883857-DA8A-4CD2-92B5-F63A838CE1F6}" destId="{29C3D704-589B-4FC3-BFF6-70B98EBEF708}" srcOrd="0" destOrd="0" presId="urn:microsoft.com/office/officeart/2008/layout/LinedList"/>
    <dgm:cxn modelId="{75717310-07FF-4128-9E23-F2F1064F1C08}" type="presParOf" srcId="{8A883857-DA8A-4CD2-92B5-F63A838CE1F6}" destId="{8CBC2668-E5A2-424F-A465-D51EEEF3C804}" srcOrd="1" destOrd="0" presId="urn:microsoft.com/office/officeart/2008/layout/LinedList"/>
    <dgm:cxn modelId="{F7624F73-EE6E-4FB3-9269-18B5ECE3DBFC}" type="presParOf" srcId="{AB44363E-A6CF-4336-B2B0-465ABBAB03DE}" destId="{3967080E-A354-4C6B-9A67-CEB75F393BBF}" srcOrd="4" destOrd="0" presId="urn:microsoft.com/office/officeart/2008/layout/LinedList"/>
    <dgm:cxn modelId="{FDC78FC5-0D11-409E-B96F-C96484CA03AA}" type="presParOf" srcId="{AB44363E-A6CF-4336-B2B0-465ABBAB03DE}" destId="{AE810405-1A25-4C11-98F9-78D8FE9BE8F0}" srcOrd="5" destOrd="0" presId="urn:microsoft.com/office/officeart/2008/layout/LinedList"/>
    <dgm:cxn modelId="{F45A0EB8-D810-46B3-93BC-BC53DC263703}" type="presParOf" srcId="{AE810405-1A25-4C11-98F9-78D8FE9BE8F0}" destId="{83269742-4BA1-42EA-B4B2-82DCA80F2096}" srcOrd="0" destOrd="0" presId="urn:microsoft.com/office/officeart/2008/layout/LinedList"/>
    <dgm:cxn modelId="{D23D8CEA-9C25-4728-99EF-6F45825584B8}" type="presParOf" srcId="{AE810405-1A25-4C11-98F9-78D8FE9BE8F0}" destId="{EECAE221-D2B9-4FF5-8F7B-92B1DDE94E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56F6E9-5AED-4AA1-97B6-FB6EB27D0B5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EC14848-C522-48C9-AC04-3EA9DC57BCD2}">
      <dgm:prSet/>
      <dgm:spPr/>
      <dgm:t>
        <a:bodyPr/>
        <a:lstStyle/>
        <a:p>
          <a:pPr rtl="0"/>
          <a:r>
            <a:rPr lang="en-US" b="1" dirty="0">
              <a:solidFill>
                <a:srgbClr val="C00000"/>
              </a:solidFill>
            </a:rPr>
            <a:t>Chylomicrons:</a:t>
          </a:r>
          <a:r>
            <a:rPr lang="en-US" dirty="0">
              <a:solidFill>
                <a:srgbClr val="C00000"/>
              </a:solidFill>
            </a:rPr>
            <a:t> </a:t>
          </a:r>
          <a:r>
            <a:rPr lang="en-US" dirty="0"/>
            <a:t>are the largest and least dense lipoproteins that transport exogenous lipid from the intestine to other parts of the body.​</a:t>
          </a:r>
        </a:p>
      </dgm:t>
    </dgm:pt>
    <dgm:pt modelId="{3F11266C-5F64-4537-80EF-485984C98BAA}" type="parTrans" cxnId="{BC7803D3-F04F-4B65-86E0-F33835D88D47}">
      <dgm:prSet/>
      <dgm:spPr/>
      <dgm:t>
        <a:bodyPr/>
        <a:lstStyle/>
        <a:p>
          <a:endParaRPr lang="en-US"/>
        </a:p>
      </dgm:t>
    </dgm:pt>
    <dgm:pt modelId="{3056C23F-0E3B-464A-9092-FDEA0B7151B7}" type="sibTrans" cxnId="{BC7803D3-F04F-4B65-86E0-F33835D88D47}">
      <dgm:prSet/>
      <dgm:spPr/>
      <dgm:t>
        <a:bodyPr/>
        <a:lstStyle/>
        <a:p>
          <a:endParaRPr lang="en-US"/>
        </a:p>
      </dgm:t>
    </dgm:pt>
    <dgm:pt modelId="{DB9DABD9-FAEF-47BB-B161-56584E628E27}">
      <dgm:prSet/>
      <dgm:spPr/>
      <dgm:t>
        <a:bodyPr/>
        <a:lstStyle/>
        <a:p>
          <a:pPr rtl="0"/>
          <a:r>
            <a:rPr lang="en-US" b="1" dirty="0">
              <a:solidFill>
                <a:srgbClr val="C00000"/>
              </a:solidFill>
            </a:rPr>
            <a:t>VLDL (Very-Low-Density Lipoproteins):</a:t>
          </a:r>
          <a:r>
            <a:rPr lang="en-US" dirty="0">
              <a:solidFill>
                <a:srgbClr val="C00000"/>
              </a:solidFill>
            </a:rPr>
            <a:t> </a:t>
          </a:r>
          <a:r>
            <a:rPr lang="en-US" dirty="0"/>
            <a:t>Transport fats produced by the liver to tissues.​</a:t>
          </a:r>
        </a:p>
      </dgm:t>
    </dgm:pt>
    <dgm:pt modelId="{06C9A294-9B30-4F1A-BC67-1FA91A4474AF}" type="parTrans" cxnId="{6D13D56E-B8A4-4A6C-B86F-192D487F52CB}">
      <dgm:prSet/>
      <dgm:spPr/>
      <dgm:t>
        <a:bodyPr/>
        <a:lstStyle/>
        <a:p>
          <a:endParaRPr lang="en-US"/>
        </a:p>
      </dgm:t>
    </dgm:pt>
    <dgm:pt modelId="{9D124DE3-EAED-4D43-A309-F46FA6F5FB5C}" type="sibTrans" cxnId="{6D13D56E-B8A4-4A6C-B86F-192D487F52CB}">
      <dgm:prSet/>
      <dgm:spPr/>
      <dgm:t>
        <a:bodyPr/>
        <a:lstStyle/>
        <a:p>
          <a:endParaRPr lang="en-US"/>
        </a:p>
      </dgm:t>
    </dgm:pt>
    <dgm:pt modelId="{15CF1065-8F38-428F-BD1F-77C0FC7B9275}">
      <dgm:prSet/>
      <dgm:spPr/>
      <dgm:t>
        <a:bodyPr/>
        <a:lstStyle/>
        <a:p>
          <a:pPr rtl="0"/>
          <a:r>
            <a:rPr lang="en-US" b="1" dirty="0">
              <a:solidFill>
                <a:srgbClr val="C00000"/>
              </a:solidFill>
            </a:rPr>
            <a:t>LDL (Low-Density Lipoproteins):</a:t>
          </a:r>
          <a:r>
            <a:rPr lang="en-US" dirty="0">
              <a:solidFill>
                <a:srgbClr val="C00000"/>
              </a:solidFill>
            </a:rPr>
            <a:t> </a:t>
          </a:r>
          <a:r>
            <a:rPr lang="en-US" dirty="0"/>
            <a:t>Deliver cholesterol to cells.​</a:t>
          </a:r>
        </a:p>
      </dgm:t>
    </dgm:pt>
    <dgm:pt modelId="{5C63C104-B2EF-465D-A89E-0BB337F00B6B}" type="parTrans" cxnId="{267BADE0-F31C-47B7-8D76-FE6F4C999B67}">
      <dgm:prSet/>
      <dgm:spPr/>
      <dgm:t>
        <a:bodyPr/>
        <a:lstStyle/>
        <a:p>
          <a:endParaRPr lang="en-US"/>
        </a:p>
      </dgm:t>
    </dgm:pt>
    <dgm:pt modelId="{F177AF23-AE03-4A0B-BF73-9C0251CB2DB9}" type="sibTrans" cxnId="{267BADE0-F31C-47B7-8D76-FE6F4C999B67}">
      <dgm:prSet/>
      <dgm:spPr/>
      <dgm:t>
        <a:bodyPr/>
        <a:lstStyle/>
        <a:p>
          <a:endParaRPr lang="en-US"/>
        </a:p>
      </dgm:t>
    </dgm:pt>
    <dgm:pt modelId="{1844E9B1-F5FD-4AD0-9A4A-98792C02C361}">
      <dgm:prSet/>
      <dgm:spPr/>
      <dgm:t>
        <a:bodyPr/>
        <a:lstStyle/>
        <a:p>
          <a:pPr rtl="0"/>
          <a:r>
            <a:rPr lang="en-US" b="1" dirty="0">
              <a:solidFill>
                <a:srgbClr val="C00000"/>
              </a:solidFill>
            </a:rPr>
            <a:t>HDL (High-Density Lipoproteins):</a:t>
          </a:r>
          <a:r>
            <a:rPr lang="en-US" dirty="0">
              <a:solidFill>
                <a:srgbClr val="C00000"/>
              </a:solidFill>
            </a:rPr>
            <a:t> </a:t>
          </a:r>
          <a:r>
            <a:rPr lang="en-US" dirty="0"/>
            <a:t>Collect excess cholesterol from tissues and bring it back to the liver.</a:t>
          </a:r>
        </a:p>
      </dgm:t>
    </dgm:pt>
    <dgm:pt modelId="{68EF8EE7-E85A-49F4-8125-A9F5FE69DE25}" type="parTrans" cxnId="{7B73BF2B-461F-4C4D-91A5-801A92D42727}">
      <dgm:prSet/>
      <dgm:spPr/>
      <dgm:t>
        <a:bodyPr/>
        <a:lstStyle/>
        <a:p>
          <a:endParaRPr lang="en-US"/>
        </a:p>
      </dgm:t>
    </dgm:pt>
    <dgm:pt modelId="{FD15F46A-3FFD-43A7-AA58-546446751BE7}" type="sibTrans" cxnId="{7B73BF2B-461F-4C4D-91A5-801A92D42727}">
      <dgm:prSet/>
      <dgm:spPr/>
      <dgm:t>
        <a:bodyPr/>
        <a:lstStyle/>
        <a:p>
          <a:endParaRPr lang="en-US"/>
        </a:p>
      </dgm:t>
    </dgm:pt>
    <dgm:pt modelId="{BE610FE6-7781-4C1F-AC95-E042ADFFFB5A}">
      <dgm:prSet/>
      <dgm:spPr/>
      <dgm:t>
        <a:bodyPr/>
        <a:lstStyle/>
        <a:p>
          <a:pPr rtl="0"/>
          <a:r>
            <a:rPr lang="en-US" dirty="0">
              <a:solidFill>
                <a:srgbClr val="00B050"/>
              </a:solidFill>
            </a:rPr>
            <a:t>In addition, there are two remnants: Chylomicron remnants and remnants of VLDL</a:t>
          </a:r>
          <a:r>
            <a:rPr lang="en-US" dirty="0"/>
            <a:t>.</a:t>
          </a:r>
        </a:p>
      </dgm:t>
    </dgm:pt>
    <dgm:pt modelId="{3C6E8D52-9130-44F8-B7EF-2096EBAFC601}" type="parTrans" cxnId="{CD841694-AB9D-4B02-A0FD-15ADF707CFB5}">
      <dgm:prSet/>
      <dgm:spPr/>
      <dgm:t>
        <a:bodyPr/>
        <a:lstStyle/>
        <a:p>
          <a:endParaRPr lang="en-US"/>
        </a:p>
      </dgm:t>
    </dgm:pt>
    <dgm:pt modelId="{0679F8B9-3569-4AE2-8793-A8765FBBB844}" type="sibTrans" cxnId="{CD841694-AB9D-4B02-A0FD-15ADF707CFB5}">
      <dgm:prSet/>
      <dgm:spPr/>
      <dgm:t>
        <a:bodyPr/>
        <a:lstStyle/>
        <a:p>
          <a:endParaRPr lang="en-US"/>
        </a:p>
      </dgm:t>
    </dgm:pt>
    <dgm:pt modelId="{0154EB9A-41FF-4F25-9C2B-2D550A067282}" type="pres">
      <dgm:prSet presAssocID="{6556F6E9-5AED-4AA1-97B6-FB6EB27D0B57}" presName="vert0" presStyleCnt="0">
        <dgm:presLayoutVars>
          <dgm:dir/>
          <dgm:animOne val="branch"/>
          <dgm:animLvl val="lvl"/>
        </dgm:presLayoutVars>
      </dgm:prSet>
      <dgm:spPr/>
      <dgm:t>
        <a:bodyPr/>
        <a:lstStyle/>
        <a:p>
          <a:endParaRPr lang="en-US"/>
        </a:p>
      </dgm:t>
    </dgm:pt>
    <dgm:pt modelId="{C4F3FF33-AD3C-4941-89F7-9F17CE0E9419}" type="pres">
      <dgm:prSet presAssocID="{DEC14848-C522-48C9-AC04-3EA9DC57BCD2}" presName="thickLine" presStyleLbl="alignNode1" presStyleIdx="0" presStyleCnt="5"/>
      <dgm:spPr/>
    </dgm:pt>
    <dgm:pt modelId="{BFC3EB94-7981-4829-91E9-2E5B7F72197C}" type="pres">
      <dgm:prSet presAssocID="{DEC14848-C522-48C9-AC04-3EA9DC57BCD2}" presName="horz1" presStyleCnt="0"/>
      <dgm:spPr/>
    </dgm:pt>
    <dgm:pt modelId="{ABE871A3-98D5-4B07-8AAC-890214EFC422}" type="pres">
      <dgm:prSet presAssocID="{DEC14848-C522-48C9-AC04-3EA9DC57BCD2}" presName="tx1" presStyleLbl="revTx" presStyleIdx="0" presStyleCnt="5"/>
      <dgm:spPr/>
      <dgm:t>
        <a:bodyPr/>
        <a:lstStyle/>
        <a:p>
          <a:endParaRPr lang="en-US"/>
        </a:p>
      </dgm:t>
    </dgm:pt>
    <dgm:pt modelId="{840F25F0-A0D2-47A1-973E-5EB4CCD1EDE7}" type="pres">
      <dgm:prSet presAssocID="{DEC14848-C522-48C9-AC04-3EA9DC57BCD2}" presName="vert1" presStyleCnt="0"/>
      <dgm:spPr/>
    </dgm:pt>
    <dgm:pt modelId="{7777E34B-703A-46A3-A358-E3B11E73ECDC}" type="pres">
      <dgm:prSet presAssocID="{DB9DABD9-FAEF-47BB-B161-56584E628E27}" presName="thickLine" presStyleLbl="alignNode1" presStyleIdx="1" presStyleCnt="5"/>
      <dgm:spPr/>
    </dgm:pt>
    <dgm:pt modelId="{DA1CBC62-DE5B-4BAF-AD07-63E451307659}" type="pres">
      <dgm:prSet presAssocID="{DB9DABD9-FAEF-47BB-B161-56584E628E27}" presName="horz1" presStyleCnt="0"/>
      <dgm:spPr/>
    </dgm:pt>
    <dgm:pt modelId="{54A16097-306D-4353-BF3E-4373A4270DFA}" type="pres">
      <dgm:prSet presAssocID="{DB9DABD9-FAEF-47BB-B161-56584E628E27}" presName="tx1" presStyleLbl="revTx" presStyleIdx="1" presStyleCnt="5"/>
      <dgm:spPr/>
      <dgm:t>
        <a:bodyPr/>
        <a:lstStyle/>
        <a:p>
          <a:endParaRPr lang="en-US"/>
        </a:p>
      </dgm:t>
    </dgm:pt>
    <dgm:pt modelId="{3D833FEC-F21A-4678-84BD-891E84C4228E}" type="pres">
      <dgm:prSet presAssocID="{DB9DABD9-FAEF-47BB-B161-56584E628E27}" presName="vert1" presStyleCnt="0"/>
      <dgm:spPr/>
    </dgm:pt>
    <dgm:pt modelId="{B5B436EB-B4B0-425A-90E0-2B0ABFC506BA}" type="pres">
      <dgm:prSet presAssocID="{15CF1065-8F38-428F-BD1F-77C0FC7B9275}" presName="thickLine" presStyleLbl="alignNode1" presStyleIdx="2" presStyleCnt="5"/>
      <dgm:spPr/>
    </dgm:pt>
    <dgm:pt modelId="{837DC99F-685A-4906-A330-6ACFE4DADDA4}" type="pres">
      <dgm:prSet presAssocID="{15CF1065-8F38-428F-BD1F-77C0FC7B9275}" presName="horz1" presStyleCnt="0"/>
      <dgm:spPr/>
    </dgm:pt>
    <dgm:pt modelId="{6B25812E-6A6D-4867-854F-27588FE8786F}" type="pres">
      <dgm:prSet presAssocID="{15CF1065-8F38-428F-BD1F-77C0FC7B9275}" presName="tx1" presStyleLbl="revTx" presStyleIdx="2" presStyleCnt="5"/>
      <dgm:spPr/>
      <dgm:t>
        <a:bodyPr/>
        <a:lstStyle/>
        <a:p>
          <a:endParaRPr lang="en-US"/>
        </a:p>
      </dgm:t>
    </dgm:pt>
    <dgm:pt modelId="{8A3103B0-CF46-4482-AE86-58435A81FCB4}" type="pres">
      <dgm:prSet presAssocID="{15CF1065-8F38-428F-BD1F-77C0FC7B9275}" presName="vert1" presStyleCnt="0"/>
      <dgm:spPr/>
    </dgm:pt>
    <dgm:pt modelId="{9B4C6199-B604-48B2-9E3F-074FF4DF8240}" type="pres">
      <dgm:prSet presAssocID="{1844E9B1-F5FD-4AD0-9A4A-98792C02C361}" presName="thickLine" presStyleLbl="alignNode1" presStyleIdx="3" presStyleCnt="5"/>
      <dgm:spPr/>
    </dgm:pt>
    <dgm:pt modelId="{8AD8DEAA-A0A5-4D1E-9111-B39B8905BBC9}" type="pres">
      <dgm:prSet presAssocID="{1844E9B1-F5FD-4AD0-9A4A-98792C02C361}" presName="horz1" presStyleCnt="0"/>
      <dgm:spPr/>
    </dgm:pt>
    <dgm:pt modelId="{04F36038-01B2-4D42-8A77-C8DCF11AF650}" type="pres">
      <dgm:prSet presAssocID="{1844E9B1-F5FD-4AD0-9A4A-98792C02C361}" presName="tx1" presStyleLbl="revTx" presStyleIdx="3" presStyleCnt="5"/>
      <dgm:spPr/>
      <dgm:t>
        <a:bodyPr/>
        <a:lstStyle/>
        <a:p>
          <a:endParaRPr lang="en-US"/>
        </a:p>
      </dgm:t>
    </dgm:pt>
    <dgm:pt modelId="{BD52CEE0-35F1-4D28-8339-DEAA26749A31}" type="pres">
      <dgm:prSet presAssocID="{1844E9B1-F5FD-4AD0-9A4A-98792C02C361}" presName="vert1" presStyleCnt="0"/>
      <dgm:spPr/>
    </dgm:pt>
    <dgm:pt modelId="{253FC316-56FF-48D2-BEC9-CD459952D45C}" type="pres">
      <dgm:prSet presAssocID="{BE610FE6-7781-4C1F-AC95-E042ADFFFB5A}" presName="thickLine" presStyleLbl="alignNode1" presStyleIdx="4" presStyleCnt="5"/>
      <dgm:spPr/>
    </dgm:pt>
    <dgm:pt modelId="{96241E4E-C896-4819-8B41-7CB503FA8B50}" type="pres">
      <dgm:prSet presAssocID="{BE610FE6-7781-4C1F-AC95-E042ADFFFB5A}" presName="horz1" presStyleCnt="0"/>
      <dgm:spPr/>
    </dgm:pt>
    <dgm:pt modelId="{9E4E5C13-DDA7-42D0-B111-CDD92A14DA12}" type="pres">
      <dgm:prSet presAssocID="{BE610FE6-7781-4C1F-AC95-E042ADFFFB5A}" presName="tx1" presStyleLbl="revTx" presStyleIdx="4" presStyleCnt="5"/>
      <dgm:spPr/>
      <dgm:t>
        <a:bodyPr/>
        <a:lstStyle/>
        <a:p>
          <a:endParaRPr lang="en-US"/>
        </a:p>
      </dgm:t>
    </dgm:pt>
    <dgm:pt modelId="{DB70BE3C-C329-4420-A804-4F337751AE1A}" type="pres">
      <dgm:prSet presAssocID="{BE610FE6-7781-4C1F-AC95-E042ADFFFB5A}" presName="vert1" presStyleCnt="0"/>
      <dgm:spPr/>
    </dgm:pt>
  </dgm:ptLst>
  <dgm:cxnLst>
    <dgm:cxn modelId="{C8919576-E47B-4B16-91B3-0A7109BB8BD5}" type="presOf" srcId="{6556F6E9-5AED-4AA1-97B6-FB6EB27D0B57}" destId="{0154EB9A-41FF-4F25-9C2B-2D550A067282}" srcOrd="0" destOrd="0" presId="urn:microsoft.com/office/officeart/2008/layout/LinedList"/>
    <dgm:cxn modelId="{6D13D56E-B8A4-4A6C-B86F-192D487F52CB}" srcId="{6556F6E9-5AED-4AA1-97B6-FB6EB27D0B57}" destId="{DB9DABD9-FAEF-47BB-B161-56584E628E27}" srcOrd="1" destOrd="0" parTransId="{06C9A294-9B30-4F1A-BC67-1FA91A4474AF}" sibTransId="{9D124DE3-EAED-4D43-A309-F46FA6F5FB5C}"/>
    <dgm:cxn modelId="{B7F862F9-CE8A-40AD-8274-2A18EC10115A}" type="presOf" srcId="{DEC14848-C522-48C9-AC04-3EA9DC57BCD2}" destId="{ABE871A3-98D5-4B07-8AAC-890214EFC422}" srcOrd="0" destOrd="0" presId="urn:microsoft.com/office/officeart/2008/layout/LinedList"/>
    <dgm:cxn modelId="{267BADE0-F31C-47B7-8D76-FE6F4C999B67}" srcId="{6556F6E9-5AED-4AA1-97B6-FB6EB27D0B57}" destId="{15CF1065-8F38-428F-BD1F-77C0FC7B9275}" srcOrd="2" destOrd="0" parTransId="{5C63C104-B2EF-465D-A89E-0BB337F00B6B}" sibTransId="{F177AF23-AE03-4A0B-BF73-9C0251CB2DB9}"/>
    <dgm:cxn modelId="{CD841694-AB9D-4B02-A0FD-15ADF707CFB5}" srcId="{6556F6E9-5AED-4AA1-97B6-FB6EB27D0B57}" destId="{BE610FE6-7781-4C1F-AC95-E042ADFFFB5A}" srcOrd="4" destOrd="0" parTransId="{3C6E8D52-9130-44F8-B7EF-2096EBAFC601}" sibTransId="{0679F8B9-3569-4AE2-8793-A8765FBBB844}"/>
    <dgm:cxn modelId="{D3759905-7A99-410A-9AA5-7D7FD941A901}" type="presOf" srcId="{1844E9B1-F5FD-4AD0-9A4A-98792C02C361}" destId="{04F36038-01B2-4D42-8A77-C8DCF11AF650}" srcOrd="0" destOrd="0" presId="urn:microsoft.com/office/officeart/2008/layout/LinedList"/>
    <dgm:cxn modelId="{EC320159-20A9-48CC-9AF9-4D3F6710A6B4}" type="presOf" srcId="{15CF1065-8F38-428F-BD1F-77C0FC7B9275}" destId="{6B25812E-6A6D-4867-854F-27588FE8786F}" srcOrd="0" destOrd="0" presId="urn:microsoft.com/office/officeart/2008/layout/LinedList"/>
    <dgm:cxn modelId="{DC8A04B1-CE6E-47A4-A6D5-443355F30FB8}" type="presOf" srcId="{DB9DABD9-FAEF-47BB-B161-56584E628E27}" destId="{54A16097-306D-4353-BF3E-4373A4270DFA}" srcOrd="0" destOrd="0" presId="urn:microsoft.com/office/officeart/2008/layout/LinedList"/>
    <dgm:cxn modelId="{7B73BF2B-461F-4C4D-91A5-801A92D42727}" srcId="{6556F6E9-5AED-4AA1-97B6-FB6EB27D0B57}" destId="{1844E9B1-F5FD-4AD0-9A4A-98792C02C361}" srcOrd="3" destOrd="0" parTransId="{68EF8EE7-E85A-49F4-8125-A9F5FE69DE25}" sibTransId="{FD15F46A-3FFD-43A7-AA58-546446751BE7}"/>
    <dgm:cxn modelId="{D4475B57-A211-429F-96F9-B8B7F564C5FB}" type="presOf" srcId="{BE610FE6-7781-4C1F-AC95-E042ADFFFB5A}" destId="{9E4E5C13-DDA7-42D0-B111-CDD92A14DA12}" srcOrd="0" destOrd="0" presId="urn:microsoft.com/office/officeart/2008/layout/LinedList"/>
    <dgm:cxn modelId="{BC7803D3-F04F-4B65-86E0-F33835D88D47}" srcId="{6556F6E9-5AED-4AA1-97B6-FB6EB27D0B57}" destId="{DEC14848-C522-48C9-AC04-3EA9DC57BCD2}" srcOrd="0" destOrd="0" parTransId="{3F11266C-5F64-4537-80EF-485984C98BAA}" sibTransId="{3056C23F-0E3B-464A-9092-FDEA0B7151B7}"/>
    <dgm:cxn modelId="{96EE1CB9-1E39-435F-A654-7235085F4FDF}" type="presParOf" srcId="{0154EB9A-41FF-4F25-9C2B-2D550A067282}" destId="{C4F3FF33-AD3C-4941-89F7-9F17CE0E9419}" srcOrd="0" destOrd="0" presId="urn:microsoft.com/office/officeart/2008/layout/LinedList"/>
    <dgm:cxn modelId="{ACEF0CBD-260B-4A9E-A4AA-C673B6A1FEAA}" type="presParOf" srcId="{0154EB9A-41FF-4F25-9C2B-2D550A067282}" destId="{BFC3EB94-7981-4829-91E9-2E5B7F72197C}" srcOrd="1" destOrd="0" presId="urn:microsoft.com/office/officeart/2008/layout/LinedList"/>
    <dgm:cxn modelId="{7A46F5D5-9C7F-4A33-A964-1DDBCFC7B6ED}" type="presParOf" srcId="{BFC3EB94-7981-4829-91E9-2E5B7F72197C}" destId="{ABE871A3-98D5-4B07-8AAC-890214EFC422}" srcOrd="0" destOrd="0" presId="urn:microsoft.com/office/officeart/2008/layout/LinedList"/>
    <dgm:cxn modelId="{FAB18E0E-2D66-4B64-9901-457C52C40F76}" type="presParOf" srcId="{BFC3EB94-7981-4829-91E9-2E5B7F72197C}" destId="{840F25F0-A0D2-47A1-973E-5EB4CCD1EDE7}" srcOrd="1" destOrd="0" presId="urn:microsoft.com/office/officeart/2008/layout/LinedList"/>
    <dgm:cxn modelId="{5A93A978-D8CE-4EFB-8CDD-CAA953AEC3BF}" type="presParOf" srcId="{0154EB9A-41FF-4F25-9C2B-2D550A067282}" destId="{7777E34B-703A-46A3-A358-E3B11E73ECDC}" srcOrd="2" destOrd="0" presId="urn:microsoft.com/office/officeart/2008/layout/LinedList"/>
    <dgm:cxn modelId="{333D5182-8CA9-45CD-A563-CFB7EEF2ED8D}" type="presParOf" srcId="{0154EB9A-41FF-4F25-9C2B-2D550A067282}" destId="{DA1CBC62-DE5B-4BAF-AD07-63E451307659}" srcOrd="3" destOrd="0" presId="urn:microsoft.com/office/officeart/2008/layout/LinedList"/>
    <dgm:cxn modelId="{1CD6EE5B-B521-4432-8845-4E3036B68AC0}" type="presParOf" srcId="{DA1CBC62-DE5B-4BAF-AD07-63E451307659}" destId="{54A16097-306D-4353-BF3E-4373A4270DFA}" srcOrd="0" destOrd="0" presId="urn:microsoft.com/office/officeart/2008/layout/LinedList"/>
    <dgm:cxn modelId="{DF9CA8E2-E54A-4B15-B73F-D740FD86A799}" type="presParOf" srcId="{DA1CBC62-DE5B-4BAF-AD07-63E451307659}" destId="{3D833FEC-F21A-4678-84BD-891E84C4228E}" srcOrd="1" destOrd="0" presId="urn:microsoft.com/office/officeart/2008/layout/LinedList"/>
    <dgm:cxn modelId="{540FD8B0-325C-42CE-804A-C4D53EEE7299}" type="presParOf" srcId="{0154EB9A-41FF-4F25-9C2B-2D550A067282}" destId="{B5B436EB-B4B0-425A-90E0-2B0ABFC506BA}" srcOrd="4" destOrd="0" presId="urn:microsoft.com/office/officeart/2008/layout/LinedList"/>
    <dgm:cxn modelId="{316ACB99-822B-4B07-BD9E-E1F8E5F724CF}" type="presParOf" srcId="{0154EB9A-41FF-4F25-9C2B-2D550A067282}" destId="{837DC99F-685A-4906-A330-6ACFE4DADDA4}" srcOrd="5" destOrd="0" presId="urn:microsoft.com/office/officeart/2008/layout/LinedList"/>
    <dgm:cxn modelId="{FE27855D-C47B-437B-9384-8F4B771604EF}" type="presParOf" srcId="{837DC99F-685A-4906-A330-6ACFE4DADDA4}" destId="{6B25812E-6A6D-4867-854F-27588FE8786F}" srcOrd="0" destOrd="0" presId="urn:microsoft.com/office/officeart/2008/layout/LinedList"/>
    <dgm:cxn modelId="{0C12BB96-1EF6-46B5-940F-93C1C0D59386}" type="presParOf" srcId="{837DC99F-685A-4906-A330-6ACFE4DADDA4}" destId="{8A3103B0-CF46-4482-AE86-58435A81FCB4}" srcOrd="1" destOrd="0" presId="urn:microsoft.com/office/officeart/2008/layout/LinedList"/>
    <dgm:cxn modelId="{32A0267D-2172-4CAD-B2BA-190293D0CD6A}" type="presParOf" srcId="{0154EB9A-41FF-4F25-9C2B-2D550A067282}" destId="{9B4C6199-B604-48B2-9E3F-074FF4DF8240}" srcOrd="6" destOrd="0" presId="urn:microsoft.com/office/officeart/2008/layout/LinedList"/>
    <dgm:cxn modelId="{C282E03F-F580-43D5-8F84-390925F88F02}" type="presParOf" srcId="{0154EB9A-41FF-4F25-9C2B-2D550A067282}" destId="{8AD8DEAA-A0A5-4D1E-9111-B39B8905BBC9}" srcOrd="7" destOrd="0" presId="urn:microsoft.com/office/officeart/2008/layout/LinedList"/>
    <dgm:cxn modelId="{A86F316D-F397-42EA-A163-E016007F4E54}" type="presParOf" srcId="{8AD8DEAA-A0A5-4D1E-9111-B39B8905BBC9}" destId="{04F36038-01B2-4D42-8A77-C8DCF11AF650}" srcOrd="0" destOrd="0" presId="urn:microsoft.com/office/officeart/2008/layout/LinedList"/>
    <dgm:cxn modelId="{8577A16B-2F15-4501-9E4D-A8C43FE161E7}" type="presParOf" srcId="{8AD8DEAA-A0A5-4D1E-9111-B39B8905BBC9}" destId="{BD52CEE0-35F1-4D28-8339-DEAA26749A31}" srcOrd="1" destOrd="0" presId="urn:microsoft.com/office/officeart/2008/layout/LinedList"/>
    <dgm:cxn modelId="{47D64848-9549-44DA-921A-C671FD047997}" type="presParOf" srcId="{0154EB9A-41FF-4F25-9C2B-2D550A067282}" destId="{253FC316-56FF-48D2-BEC9-CD459952D45C}" srcOrd="8" destOrd="0" presId="urn:microsoft.com/office/officeart/2008/layout/LinedList"/>
    <dgm:cxn modelId="{1ADC15E4-53E6-4291-B64E-33B4DF78C845}" type="presParOf" srcId="{0154EB9A-41FF-4F25-9C2B-2D550A067282}" destId="{96241E4E-C896-4819-8B41-7CB503FA8B50}" srcOrd="9" destOrd="0" presId="urn:microsoft.com/office/officeart/2008/layout/LinedList"/>
    <dgm:cxn modelId="{9EF79ED8-2993-4A94-B6A3-7BC8E2F5C6AA}" type="presParOf" srcId="{96241E4E-C896-4819-8B41-7CB503FA8B50}" destId="{9E4E5C13-DDA7-42D0-B111-CDD92A14DA12}" srcOrd="0" destOrd="0" presId="urn:microsoft.com/office/officeart/2008/layout/LinedList"/>
    <dgm:cxn modelId="{5ADAB498-C080-4E68-AA6F-7C0C3531434B}" type="presParOf" srcId="{96241E4E-C896-4819-8B41-7CB503FA8B50}" destId="{DB70BE3C-C329-4420-A804-4F337751AE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4ABD26-54B7-4A4E-A341-AAAD752E0DB2}"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US"/>
        </a:p>
      </dgm:t>
    </dgm:pt>
    <dgm:pt modelId="{19667C58-284B-4276-AF62-A47799701B1C}">
      <dgm:prSet/>
      <dgm:spPr>
        <a:solidFill>
          <a:srgbClr val="C00000"/>
        </a:solidFill>
        <a:effectLst>
          <a:glow rad="228600">
            <a:schemeClr val="accent2">
              <a:satMod val="175000"/>
              <a:alpha val="40000"/>
            </a:schemeClr>
          </a:glow>
        </a:effectLst>
      </dgm:spPr>
      <dgm:t>
        <a:bodyPr/>
        <a:lstStyle/>
        <a:p>
          <a:pPr rtl="0"/>
          <a:r>
            <a:rPr lang="en-US" b="1" dirty="0"/>
            <a:t>Classes of Lipoproteins</a:t>
          </a:r>
          <a:endParaRPr lang="en-US" dirty="0"/>
        </a:p>
      </dgm:t>
    </dgm:pt>
    <dgm:pt modelId="{E285EC3E-7541-4076-A825-70AE58412706}" type="parTrans" cxnId="{3770C82C-3063-4137-9CFD-49C1E30DC43A}">
      <dgm:prSet/>
      <dgm:spPr/>
      <dgm:t>
        <a:bodyPr/>
        <a:lstStyle/>
        <a:p>
          <a:endParaRPr lang="en-US"/>
        </a:p>
      </dgm:t>
    </dgm:pt>
    <dgm:pt modelId="{AA520733-9635-44CB-996C-8D91D9B38DD9}" type="sibTrans" cxnId="{3770C82C-3063-4137-9CFD-49C1E30DC43A}">
      <dgm:prSet/>
      <dgm:spPr/>
      <dgm:t>
        <a:bodyPr/>
        <a:lstStyle/>
        <a:p>
          <a:endParaRPr lang="en-US"/>
        </a:p>
      </dgm:t>
    </dgm:pt>
    <dgm:pt modelId="{171DF9D6-1FB2-4AC6-B143-D1E4F08FFB7E}" type="pres">
      <dgm:prSet presAssocID="{C54ABD26-54B7-4A4E-A341-AAAD752E0DB2}" presName="Name0" presStyleCnt="0">
        <dgm:presLayoutVars>
          <dgm:dir/>
          <dgm:animLvl val="lvl"/>
          <dgm:resizeHandles val="exact"/>
        </dgm:presLayoutVars>
      </dgm:prSet>
      <dgm:spPr/>
      <dgm:t>
        <a:bodyPr/>
        <a:lstStyle/>
        <a:p>
          <a:endParaRPr lang="en-US"/>
        </a:p>
      </dgm:t>
    </dgm:pt>
    <dgm:pt modelId="{F861BC28-1C8A-4FDC-8050-83C2260AF843}" type="pres">
      <dgm:prSet presAssocID="{19667C58-284B-4276-AF62-A47799701B1C}" presName="linNode" presStyleCnt="0"/>
      <dgm:spPr/>
    </dgm:pt>
    <dgm:pt modelId="{78CB193F-285E-4E2B-B285-CA90ACA4E9D1}" type="pres">
      <dgm:prSet presAssocID="{19667C58-284B-4276-AF62-A47799701B1C}" presName="parentText" presStyleLbl="node1" presStyleIdx="0" presStyleCnt="1" custScaleX="262802" custLinFactNeighborX="36966">
        <dgm:presLayoutVars>
          <dgm:chMax val="1"/>
          <dgm:bulletEnabled val="1"/>
        </dgm:presLayoutVars>
      </dgm:prSet>
      <dgm:spPr/>
      <dgm:t>
        <a:bodyPr/>
        <a:lstStyle/>
        <a:p>
          <a:endParaRPr lang="en-US"/>
        </a:p>
      </dgm:t>
    </dgm:pt>
  </dgm:ptLst>
  <dgm:cxnLst>
    <dgm:cxn modelId="{3770C82C-3063-4137-9CFD-49C1E30DC43A}" srcId="{C54ABD26-54B7-4A4E-A341-AAAD752E0DB2}" destId="{19667C58-284B-4276-AF62-A47799701B1C}" srcOrd="0" destOrd="0" parTransId="{E285EC3E-7541-4076-A825-70AE58412706}" sibTransId="{AA520733-9635-44CB-996C-8D91D9B38DD9}"/>
    <dgm:cxn modelId="{12789748-6EC2-48C3-80E9-D31C1EA3E1CA}" type="presOf" srcId="{C54ABD26-54B7-4A4E-A341-AAAD752E0DB2}" destId="{171DF9D6-1FB2-4AC6-B143-D1E4F08FFB7E}" srcOrd="0" destOrd="0" presId="urn:microsoft.com/office/officeart/2005/8/layout/vList5"/>
    <dgm:cxn modelId="{52941B4E-8D87-4F3F-A073-8F1772F7D404}" type="presOf" srcId="{19667C58-284B-4276-AF62-A47799701B1C}" destId="{78CB193F-285E-4E2B-B285-CA90ACA4E9D1}" srcOrd="0" destOrd="0" presId="urn:microsoft.com/office/officeart/2005/8/layout/vList5"/>
    <dgm:cxn modelId="{5E4ABE86-BDA7-41A6-8D62-FE00CD37D1BD}" type="presParOf" srcId="{171DF9D6-1FB2-4AC6-B143-D1E4F08FFB7E}" destId="{F861BC28-1C8A-4FDC-8050-83C2260AF843}" srcOrd="0" destOrd="0" presId="urn:microsoft.com/office/officeart/2005/8/layout/vList5"/>
    <dgm:cxn modelId="{4F69E6C0-41F8-41F3-92F6-E74D4E57B499}" type="presParOf" srcId="{F861BC28-1C8A-4FDC-8050-83C2260AF843}" destId="{78CB193F-285E-4E2B-B285-CA90ACA4E9D1}"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E84A10-46CA-46BA-9CEF-B8A472EAA300}" type="doc">
      <dgm:prSet loTypeId="urn:microsoft.com/office/officeart/2008/layout/LinedList" loCatId="list" qsTypeId="urn:microsoft.com/office/officeart/2005/8/quickstyle/simple4" qsCatId="simple" csTypeId="urn:microsoft.com/office/officeart/2005/8/colors/colorful4" csCatId="colorful" phldr="1"/>
      <dgm:spPr/>
      <dgm:t>
        <a:bodyPr/>
        <a:lstStyle/>
        <a:p>
          <a:endParaRPr lang="en-US"/>
        </a:p>
      </dgm:t>
    </dgm:pt>
    <dgm:pt modelId="{C23BC4EB-448C-41C3-9A31-8BB635FCE9BD}">
      <dgm:prSet/>
      <dgm:spPr/>
      <dgm:t>
        <a:bodyPr/>
        <a:lstStyle/>
        <a:p>
          <a:pPr rtl="0"/>
          <a:r>
            <a:rPr lang="en-US" dirty="0"/>
            <a:t>Dietary triacylglycerols cannot be absorbed directly and are </a:t>
          </a:r>
          <a:r>
            <a:rPr lang="en-US" dirty="0" smtClean="0"/>
            <a:t>hydrolyzed </a:t>
          </a:r>
          <a:r>
            <a:rPr lang="en-US" dirty="0"/>
            <a:t>in the small intestine by the enzyme </a:t>
          </a:r>
          <a:r>
            <a:rPr lang="en-US" b="1" dirty="0"/>
            <a:t>pancreatic lipase </a:t>
          </a:r>
          <a:r>
            <a:rPr lang="en-US" dirty="0"/>
            <a:t>that releases fatty acids and glycerol.</a:t>
          </a:r>
        </a:p>
      </dgm:t>
    </dgm:pt>
    <dgm:pt modelId="{B2B78B5E-FA60-456F-A6D2-39A8E583D409}" type="parTrans" cxnId="{088C1198-93A8-452F-8BF5-ED91E534E0B1}">
      <dgm:prSet/>
      <dgm:spPr/>
      <dgm:t>
        <a:bodyPr/>
        <a:lstStyle/>
        <a:p>
          <a:endParaRPr lang="en-US"/>
        </a:p>
      </dgm:t>
    </dgm:pt>
    <dgm:pt modelId="{B94121B6-12E2-432B-ADB0-0A6CAA59C1A6}" type="sibTrans" cxnId="{088C1198-93A8-452F-8BF5-ED91E534E0B1}">
      <dgm:prSet/>
      <dgm:spPr/>
      <dgm:t>
        <a:bodyPr/>
        <a:lstStyle/>
        <a:p>
          <a:endParaRPr lang="en-US"/>
        </a:p>
      </dgm:t>
    </dgm:pt>
    <dgm:pt modelId="{4758816B-D6AF-4856-8A60-A5CD2008A76B}">
      <dgm:prSet/>
      <dgm:spPr/>
      <dgm:t>
        <a:bodyPr/>
        <a:lstStyle/>
        <a:p>
          <a:pPr rtl="0"/>
          <a:r>
            <a:rPr lang="en-US"/>
            <a:t>The fatty acids enter the epithelial cells of the small intestine, then re-esterified back to</a:t>
          </a:r>
          <a:r>
            <a:rPr lang="en-US" b="1"/>
            <a:t> triacylglycerols </a:t>
          </a:r>
          <a:r>
            <a:rPr lang="en-US"/>
            <a:t>using glycerol phosphate produced from glucose metabolism. </a:t>
          </a:r>
        </a:p>
      </dgm:t>
    </dgm:pt>
    <dgm:pt modelId="{7803873E-10FA-41E6-8488-C67C21BA830A}" type="parTrans" cxnId="{77C76C94-4291-46FA-AA5D-7E42AFB97845}">
      <dgm:prSet/>
      <dgm:spPr/>
      <dgm:t>
        <a:bodyPr/>
        <a:lstStyle/>
        <a:p>
          <a:endParaRPr lang="en-US"/>
        </a:p>
      </dgm:t>
    </dgm:pt>
    <dgm:pt modelId="{D64298F9-C88B-486C-9281-30AA315DF84B}" type="sibTrans" cxnId="{77C76C94-4291-46FA-AA5D-7E42AFB97845}">
      <dgm:prSet/>
      <dgm:spPr/>
      <dgm:t>
        <a:bodyPr/>
        <a:lstStyle/>
        <a:p>
          <a:endParaRPr lang="en-US"/>
        </a:p>
      </dgm:t>
    </dgm:pt>
    <dgm:pt modelId="{7C3CD34B-D7C8-4BE7-A39B-896DC4A657AC}">
      <dgm:prSet/>
      <dgm:spPr/>
      <dgm:t>
        <a:bodyPr/>
        <a:lstStyle/>
        <a:p>
          <a:pPr rtl="0"/>
          <a:r>
            <a:rPr lang="en-US"/>
            <a:t>The triacylglycerols are then packaged with other dietary lipids (e.g. cholesterol, fat soluble vitamins) into </a:t>
          </a:r>
          <a:r>
            <a:rPr lang="en-US" b="1"/>
            <a:t>chylomicrons</a:t>
          </a:r>
          <a:r>
            <a:rPr lang="en-US"/>
            <a:t>.</a:t>
          </a:r>
        </a:p>
      </dgm:t>
    </dgm:pt>
    <dgm:pt modelId="{B6D4A9C6-7794-4C5D-B827-D26200B8E9EB}" type="parTrans" cxnId="{B8F50DA3-DB82-4BFD-87CE-BAB08B9FA537}">
      <dgm:prSet/>
      <dgm:spPr/>
      <dgm:t>
        <a:bodyPr/>
        <a:lstStyle/>
        <a:p>
          <a:endParaRPr lang="en-US"/>
        </a:p>
      </dgm:t>
    </dgm:pt>
    <dgm:pt modelId="{071F627F-30B0-473C-8BF0-EF779C36A5C9}" type="sibTrans" cxnId="{B8F50DA3-DB82-4BFD-87CE-BAB08B9FA537}">
      <dgm:prSet/>
      <dgm:spPr/>
      <dgm:t>
        <a:bodyPr/>
        <a:lstStyle/>
        <a:p>
          <a:endParaRPr lang="en-US"/>
        </a:p>
      </dgm:t>
    </dgm:pt>
    <dgm:pt modelId="{EC647819-F15E-42D7-B137-3F93DEF034FD}">
      <dgm:prSet/>
      <dgm:spPr/>
      <dgm:t>
        <a:bodyPr/>
        <a:lstStyle/>
        <a:p>
          <a:pPr rtl="0"/>
          <a:r>
            <a:rPr lang="en-US"/>
            <a:t>These chylomicrons are released into the blood stream via the lymphatic system and are carried to tissues, such as adipose tissue, which have the extracellular enzyme </a:t>
          </a:r>
          <a:r>
            <a:rPr lang="en-US" b="1"/>
            <a:t>lipoprotein lipase</a:t>
          </a:r>
          <a:r>
            <a:rPr lang="en-US"/>
            <a:t>. This enzyme hydrolyses TG to release F.A that enter the cell where they are converted to triacylglycerols for storage.</a:t>
          </a:r>
        </a:p>
      </dgm:t>
    </dgm:pt>
    <dgm:pt modelId="{86B838EF-388F-4EE3-9B50-E4EC278B2F4E}" type="parTrans" cxnId="{B921225B-31DF-4B6D-9B5A-96213F874D6C}">
      <dgm:prSet/>
      <dgm:spPr/>
      <dgm:t>
        <a:bodyPr/>
        <a:lstStyle/>
        <a:p>
          <a:endParaRPr lang="en-US"/>
        </a:p>
      </dgm:t>
    </dgm:pt>
    <dgm:pt modelId="{04E0DFC6-F70D-4AE9-ADF8-56EEC30C8815}" type="sibTrans" cxnId="{B921225B-31DF-4B6D-9B5A-96213F874D6C}">
      <dgm:prSet/>
      <dgm:spPr/>
      <dgm:t>
        <a:bodyPr/>
        <a:lstStyle/>
        <a:p>
          <a:endParaRPr lang="en-US"/>
        </a:p>
      </dgm:t>
    </dgm:pt>
    <dgm:pt modelId="{6BF00F07-6401-4EE6-BB2A-B0E4C9AC973A}" type="pres">
      <dgm:prSet presAssocID="{78E84A10-46CA-46BA-9CEF-B8A472EAA300}" presName="vert0" presStyleCnt="0">
        <dgm:presLayoutVars>
          <dgm:dir/>
          <dgm:animOne val="branch"/>
          <dgm:animLvl val="lvl"/>
        </dgm:presLayoutVars>
      </dgm:prSet>
      <dgm:spPr/>
      <dgm:t>
        <a:bodyPr/>
        <a:lstStyle/>
        <a:p>
          <a:endParaRPr lang="en-US"/>
        </a:p>
      </dgm:t>
    </dgm:pt>
    <dgm:pt modelId="{AB6C3FC9-CF74-4D4B-9814-3A5C29F1C360}" type="pres">
      <dgm:prSet presAssocID="{C23BC4EB-448C-41C3-9A31-8BB635FCE9BD}" presName="thickLine" presStyleLbl="alignNode1" presStyleIdx="0" presStyleCnt="4"/>
      <dgm:spPr/>
    </dgm:pt>
    <dgm:pt modelId="{D4424B21-1210-4B87-B99C-F4BC587255AD}" type="pres">
      <dgm:prSet presAssocID="{C23BC4EB-448C-41C3-9A31-8BB635FCE9BD}" presName="horz1" presStyleCnt="0"/>
      <dgm:spPr/>
    </dgm:pt>
    <dgm:pt modelId="{96687055-9C28-42C9-8CE6-35C8D3186A30}" type="pres">
      <dgm:prSet presAssocID="{C23BC4EB-448C-41C3-9A31-8BB635FCE9BD}" presName="tx1" presStyleLbl="revTx" presStyleIdx="0" presStyleCnt="4"/>
      <dgm:spPr/>
      <dgm:t>
        <a:bodyPr/>
        <a:lstStyle/>
        <a:p>
          <a:endParaRPr lang="en-US"/>
        </a:p>
      </dgm:t>
    </dgm:pt>
    <dgm:pt modelId="{FA03B5F9-74D2-4A78-89E8-443A58A16B3E}" type="pres">
      <dgm:prSet presAssocID="{C23BC4EB-448C-41C3-9A31-8BB635FCE9BD}" presName="vert1" presStyleCnt="0"/>
      <dgm:spPr/>
    </dgm:pt>
    <dgm:pt modelId="{71938836-F973-4C8D-9789-6AA55490006F}" type="pres">
      <dgm:prSet presAssocID="{4758816B-D6AF-4856-8A60-A5CD2008A76B}" presName="thickLine" presStyleLbl="alignNode1" presStyleIdx="1" presStyleCnt="4"/>
      <dgm:spPr/>
    </dgm:pt>
    <dgm:pt modelId="{16A4F429-4705-490F-8EB3-5E5591492950}" type="pres">
      <dgm:prSet presAssocID="{4758816B-D6AF-4856-8A60-A5CD2008A76B}" presName="horz1" presStyleCnt="0"/>
      <dgm:spPr/>
    </dgm:pt>
    <dgm:pt modelId="{1C57BEF9-7C19-4638-B4FC-C6163EB16E4B}" type="pres">
      <dgm:prSet presAssocID="{4758816B-D6AF-4856-8A60-A5CD2008A76B}" presName="tx1" presStyleLbl="revTx" presStyleIdx="1" presStyleCnt="4"/>
      <dgm:spPr/>
      <dgm:t>
        <a:bodyPr/>
        <a:lstStyle/>
        <a:p>
          <a:endParaRPr lang="en-US"/>
        </a:p>
      </dgm:t>
    </dgm:pt>
    <dgm:pt modelId="{894FB548-682F-4DE4-B7B6-D923FC954182}" type="pres">
      <dgm:prSet presAssocID="{4758816B-D6AF-4856-8A60-A5CD2008A76B}" presName="vert1" presStyleCnt="0"/>
      <dgm:spPr/>
    </dgm:pt>
    <dgm:pt modelId="{3C585867-41B6-45CD-9253-F5D898C6CCDC}" type="pres">
      <dgm:prSet presAssocID="{7C3CD34B-D7C8-4BE7-A39B-896DC4A657AC}" presName="thickLine" presStyleLbl="alignNode1" presStyleIdx="2" presStyleCnt="4"/>
      <dgm:spPr/>
    </dgm:pt>
    <dgm:pt modelId="{7ADECFCB-9D91-44F3-AD7B-0A3FE5961984}" type="pres">
      <dgm:prSet presAssocID="{7C3CD34B-D7C8-4BE7-A39B-896DC4A657AC}" presName="horz1" presStyleCnt="0"/>
      <dgm:spPr/>
    </dgm:pt>
    <dgm:pt modelId="{3A92B7D8-A4C2-4681-B3EB-907D4173B239}" type="pres">
      <dgm:prSet presAssocID="{7C3CD34B-D7C8-4BE7-A39B-896DC4A657AC}" presName="tx1" presStyleLbl="revTx" presStyleIdx="2" presStyleCnt="4"/>
      <dgm:spPr/>
      <dgm:t>
        <a:bodyPr/>
        <a:lstStyle/>
        <a:p>
          <a:endParaRPr lang="en-US"/>
        </a:p>
      </dgm:t>
    </dgm:pt>
    <dgm:pt modelId="{64ABC80E-5802-46DB-9061-22FAA7C68214}" type="pres">
      <dgm:prSet presAssocID="{7C3CD34B-D7C8-4BE7-A39B-896DC4A657AC}" presName="vert1" presStyleCnt="0"/>
      <dgm:spPr/>
    </dgm:pt>
    <dgm:pt modelId="{8D3606DF-0D73-4B52-864F-8AC8135CE12C}" type="pres">
      <dgm:prSet presAssocID="{EC647819-F15E-42D7-B137-3F93DEF034FD}" presName="thickLine" presStyleLbl="alignNode1" presStyleIdx="3" presStyleCnt="4"/>
      <dgm:spPr/>
    </dgm:pt>
    <dgm:pt modelId="{3368F40E-0BC9-4F14-8A8D-1E24E412C35C}" type="pres">
      <dgm:prSet presAssocID="{EC647819-F15E-42D7-B137-3F93DEF034FD}" presName="horz1" presStyleCnt="0"/>
      <dgm:spPr/>
    </dgm:pt>
    <dgm:pt modelId="{AC0F0ACF-E547-4CF9-ACFE-572777DD4B61}" type="pres">
      <dgm:prSet presAssocID="{EC647819-F15E-42D7-B137-3F93DEF034FD}" presName="tx1" presStyleLbl="revTx" presStyleIdx="3" presStyleCnt="4"/>
      <dgm:spPr/>
      <dgm:t>
        <a:bodyPr/>
        <a:lstStyle/>
        <a:p>
          <a:endParaRPr lang="en-US"/>
        </a:p>
      </dgm:t>
    </dgm:pt>
    <dgm:pt modelId="{BAA80488-1755-4EEA-80F5-2C153840B492}" type="pres">
      <dgm:prSet presAssocID="{EC647819-F15E-42D7-B137-3F93DEF034FD}" presName="vert1" presStyleCnt="0"/>
      <dgm:spPr/>
    </dgm:pt>
  </dgm:ptLst>
  <dgm:cxnLst>
    <dgm:cxn modelId="{6682D5C5-7EFB-4D4A-A30C-25DBA30DED19}" type="presOf" srcId="{4758816B-D6AF-4856-8A60-A5CD2008A76B}" destId="{1C57BEF9-7C19-4638-B4FC-C6163EB16E4B}" srcOrd="0" destOrd="0" presId="urn:microsoft.com/office/officeart/2008/layout/LinedList"/>
    <dgm:cxn modelId="{6D891175-6A88-41D9-AD42-FCBA01BA63ED}" type="presOf" srcId="{78E84A10-46CA-46BA-9CEF-B8A472EAA300}" destId="{6BF00F07-6401-4EE6-BB2A-B0E4C9AC973A}" srcOrd="0" destOrd="0" presId="urn:microsoft.com/office/officeart/2008/layout/LinedList"/>
    <dgm:cxn modelId="{B8F50DA3-DB82-4BFD-87CE-BAB08B9FA537}" srcId="{78E84A10-46CA-46BA-9CEF-B8A472EAA300}" destId="{7C3CD34B-D7C8-4BE7-A39B-896DC4A657AC}" srcOrd="2" destOrd="0" parTransId="{B6D4A9C6-7794-4C5D-B827-D26200B8E9EB}" sibTransId="{071F627F-30B0-473C-8BF0-EF779C36A5C9}"/>
    <dgm:cxn modelId="{89A1ABA0-CA8C-4A91-BA33-D0D46E19C964}" type="presOf" srcId="{7C3CD34B-D7C8-4BE7-A39B-896DC4A657AC}" destId="{3A92B7D8-A4C2-4681-B3EB-907D4173B239}" srcOrd="0" destOrd="0" presId="urn:microsoft.com/office/officeart/2008/layout/LinedList"/>
    <dgm:cxn modelId="{B921225B-31DF-4B6D-9B5A-96213F874D6C}" srcId="{78E84A10-46CA-46BA-9CEF-B8A472EAA300}" destId="{EC647819-F15E-42D7-B137-3F93DEF034FD}" srcOrd="3" destOrd="0" parTransId="{86B838EF-388F-4EE3-9B50-E4EC278B2F4E}" sibTransId="{04E0DFC6-F70D-4AE9-ADF8-56EEC30C8815}"/>
    <dgm:cxn modelId="{1A8568FD-BDC1-49FB-88D4-6B39C9D20699}" type="presOf" srcId="{C23BC4EB-448C-41C3-9A31-8BB635FCE9BD}" destId="{96687055-9C28-42C9-8CE6-35C8D3186A30}" srcOrd="0" destOrd="0" presId="urn:microsoft.com/office/officeart/2008/layout/LinedList"/>
    <dgm:cxn modelId="{77C76C94-4291-46FA-AA5D-7E42AFB97845}" srcId="{78E84A10-46CA-46BA-9CEF-B8A472EAA300}" destId="{4758816B-D6AF-4856-8A60-A5CD2008A76B}" srcOrd="1" destOrd="0" parTransId="{7803873E-10FA-41E6-8488-C67C21BA830A}" sibTransId="{D64298F9-C88B-486C-9281-30AA315DF84B}"/>
    <dgm:cxn modelId="{D8D1A5EF-CD0E-4D6A-A354-BC4EEAA4BF87}" type="presOf" srcId="{EC647819-F15E-42D7-B137-3F93DEF034FD}" destId="{AC0F0ACF-E547-4CF9-ACFE-572777DD4B61}" srcOrd="0" destOrd="0" presId="urn:microsoft.com/office/officeart/2008/layout/LinedList"/>
    <dgm:cxn modelId="{088C1198-93A8-452F-8BF5-ED91E534E0B1}" srcId="{78E84A10-46CA-46BA-9CEF-B8A472EAA300}" destId="{C23BC4EB-448C-41C3-9A31-8BB635FCE9BD}" srcOrd="0" destOrd="0" parTransId="{B2B78B5E-FA60-456F-A6D2-39A8E583D409}" sibTransId="{B94121B6-12E2-432B-ADB0-0A6CAA59C1A6}"/>
    <dgm:cxn modelId="{6206552E-01D4-4212-94FE-EDE81F62E686}" type="presParOf" srcId="{6BF00F07-6401-4EE6-BB2A-B0E4C9AC973A}" destId="{AB6C3FC9-CF74-4D4B-9814-3A5C29F1C360}" srcOrd="0" destOrd="0" presId="urn:microsoft.com/office/officeart/2008/layout/LinedList"/>
    <dgm:cxn modelId="{E3E1213E-7CF5-4BD8-A638-9E61615B657E}" type="presParOf" srcId="{6BF00F07-6401-4EE6-BB2A-B0E4C9AC973A}" destId="{D4424B21-1210-4B87-B99C-F4BC587255AD}" srcOrd="1" destOrd="0" presId="urn:microsoft.com/office/officeart/2008/layout/LinedList"/>
    <dgm:cxn modelId="{9DD43B28-D627-4E7F-834B-A42319DBE912}" type="presParOf" srcId="{D4424B21-1210-4B87-B99C-F4BC587255AD}" destId="{96687055-9C28-42C9-8CE6-35C8D3186A30}" srcOrd="0" destOrd="0" presId="urn:microsoft.com/office/officeart/2008/layout/LinedList"/>
    <dgm:cxn modelId="{7C45E6E2-7A38-4D00-9DE0-605762F9D5E7}" type="presParOf" srcId="{D4424B21-1210-4B87-B99C-F4BC587255AD}" destId="{FA03B5F9-74D2-4A78-89E8-443A58A16B3E}" srcOrd="1" destOrd="0" presId="urn:microsoft.com/office/officeart/2008/layout/LinedList"/>
    <dgm:cxn modelId="{7AC4AC12-E852-4796-A09A-940ADD8EA514}" type="presParOf" srcId="{6BF00F07-6401-4EE6-BB2A-B0E4C9AC973A}" destId="{71938836-F973-4C8D-9789-6AA55490006F}" srcOrd="2" destOrd="0" presId="urn:microsoft.com/office/officeart/2008/layout/LinedList"/>
    <dgm:cxn modelId="{9ACB7766-DCFE-42D2-8169-99C4523A1854}" type="presParOf" srcId="{6BF00F07-6401-4EE6-BB2A-B0E4C9AC973A}" destId="{16A4F429-4705-490F-8EB3-5E5591492950}" srcOrd="3" destOrd="0" presId="urn:microsoft.com/office/officeart/2008/layout/LinedList"/>
    <dgm:cxn modelId="{C390CCC5-FD3F-4AE5-ABF8-75450A5CCFAF}" type="presParOf" srcId="{16A4F429-4705-490F-8EB3-5E5591492950}" destId="{1C57BEF9-7C19-4638-B4FC-C6163EB16E4B}" srcOrd="0" destOrd="0" presId="urn:microsoft.com/office/officeart/2008/layout/LinedList"/>
    <dgm:cxn modelId="{11906F9D-61DD-4375-893D-CB39BF03AD11}" type="presParOf" srcId="{16A4F429-4705-490F-8EB3-5E5591492950}" destId="{894FB548-682F-4DE4-B7B6-D923FC954182}" srcOrd="1" destOrd="0" presId="urn:microsoft.com/office/officeart/2008/layout/LinedList"/>
    <dgm:cxn modelId="{7BD1BBC6-BC5D-4B9B-9BE0-430DE353CEBB}" type="presParOf" srcId="{6BF00F07-6401-4EE6-BB2A-B0E4C9AC973A}" destId="{3C585867-41B6-45CD-9253-F5D898C6CCDC}" srcOrd="4" destOrd="0" presId="urn:microsoft.com/office/officeart/2008/layout/LinedList"/>
    <dgm:cxn modelId="{1A2796B4-0B67-4AB3-94A5-E126564E4B60}" type="presParOf" srcId="{6BF00F07-6401-4EE6-BB2A-B0E4C9AC973A}" destId="{7ADECFCB-9D91-44F3-AD7B-0A3FE5961984}" srcOrd="5" destOrd="0" presId="urn:microsoft.com/office/officeart/2008/layout/LinedList"/>
    <dgm:cxn modelId="{7F671668-F92D-495C-A086-CF8E9B6155EE}" type="presParOf" srcId="{7ADECFCB-9D91-44F3-AD7B-0A3FE5961984}" destId="{3A92B7D8-A4C2-4681-B3EB-907D4173B239}" srcOrd="0" destOrd="0" presId="urn:microsoft.com/office/officeart/2008/layout/LinedList"/>
    <dgm:cxn modelId="{603A4904-D8C8-4A46-BCD7-50C70DB4AE45}" type="presParOf" srcId="{7ADECFCB-9D91-44F3-AD7B-0A3FE5961984}" destId="{64ABC80E-5802-46DB-9061-22FAA7C68214}" srcOrd="1" destOrd="0" presId="urn:microsoft.com/office/officeart/2008/layout/LinedList"/>
    <dgm:cxn modelId="{068C7AFB-AE37-447F-AD38-EAE1C9D5CB67}" type="presParOf" srcId="{6BF00F07-6401-4EE6-BB2A-B0E4C9AC973A}" destId="{8D3606DF-0D73-4B52-864F-8AC8135CE12C}" srcOrd="6" destOrd="0" presId="urn:microsoft.com/office/officeart/2008/layout/LinedList"/>
    <dgm:cxn modelId="{5E62DFC3-A9C0-4300-BE7F-A256485EAC33}" type="presParOf" srcId="{6BF00F07-6401-4EE6-BB2A-B0E4C9AC973A}" destId="{3368F40E-0BC9-4F14-8A8D-1E24E412C35C}" srcOrd="7" destOrd="0" presId="urn:microsoft.com/office/officeart/2008/layout/LinedList"/>
    <dgm:cxn modelId="{F1DE4B77-B3F5-4380-9B44-335F331E8C76}" type="presParOf" srcId="{3368F40E-0BC9-4F14-8A8D-1E24E412C35C}" destId="{AC0F0ACF-E547-4CF9-ACFE-572777DD4B61}" srcOrd="0" destOrd="0" presId="urn:microsoft.com/office/officeart/2008/layout/LinedList"/>
    <dgm:cxn modelId="{CE943287-61AB-4F97-B0EF-740CB5EA2664}" type="presParOf" srcId="{3368F40E-0BC9-4F14-8A8D-1E24E412C35C}" destId="{BAA80488-1755-4EEA-80F5-2C153840B4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7D4378-7F67-482B-9DD5-91F08A6F628F}"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US"/>
        </a:p>
      </dgm:t>
    </dgm:pt>
    <dgm:pt modelId="{6D20BBF7-E458-4583-A391-9BC692F60AA3}">
      <dgm:prSet/>
      <dgm:spPr>
        <a:solidFill>
          <a:srgbClr val="C00000"/>
        </a:solidFill>
        <a:effectLst>
          <a:glow rad="228600">
            <a:schemeClr val="accent2">
              <a:satMod val="175000"/>
              <a:alpha val="40000"/>
            </a:schemeClr>
          </a:glow>
        </a:effectLst>
      </dgm:spPr>
      <dgm:t>
        <a:bodyPr/>
        <a:lstStyle/>
        <a:p>
          <a:pPr rtl="0"/>
          <a:r>
            <a:rPr lang="en-US" dirty="0"/>
            <a:t>Chylomicrons</a:t>
          </a:r>
        </a:p>
      </dgm:t>
    </dgm:pt>
    <dgm:pt modelId="{4C696DF7-3E6E-4B9E-AA5C-A185689329F7}" type="parTrans" cxnId="{65655C57-C2E2-4C1E-A79B-B55DDEEBDF57}">
      <dgm:prSet/>
      <dgm:spPr/>
      <dgm:t>
        <a:bodyPr/>
        <a:lstStyle/>
        <a:p>
          <a:endParaRPr lang="en-US"/>
        </a:p>
      </dgm:t>
    </dgm:pt>
    <dgm:pt modelId="{428FC58F-2D95-4D62-8266-C6E89F6BA65C}" type="sibTrans" cxnId="{65655C57-C2E2-4C1E-A79B-B55DDEEBDF57}">
      <dgm:prSet/>
      <dgm:spPr/>
      <dgm:t>
        <a:bodyPr/>
        <a:lstStyle/>
        <a:p>
          <a:endParaRPr lang="en-US"/>
        </a:p>
      </dgm:t>
    </dgm:pt>
    <dgm:pt modelId="{1E4C8911-8F67-4BA0-B6D4-2EEDAE576B42}" type="pres">
      <dgm:prSet presAssocID="{C07D4378-7F67-482B-9DD5-91F08A6F628F}" presName="Name0" presStyleCnt="0">
        <dgm:presLayoutVars>
          <dgm:dir/>
          <dgm:animLvl val="lvl"/>
          <dgm:resizeHandles val="exact"/>
        </dgm:presLayoutVars>
      </dgm:prSet>
      <dgm:spPr/>
      <dgm:t>
        <a:bodyPr/>
        <a:lstStyle/>
        <a:p>
          <a:endParaRPr lang="en-US"/>
        </a:p>
      </dgm:t>
    </dgm:pt>
    <dgm:pt modelId="{9CF1FDFF-D5FD-4F1E-A94E-58BB89F24B19}" type="pres">
      <dgm:prSet presAssocID="{6D20BBF7-E458-4583-A391-9BC692F60AA3}" presName="linNode" presStyleCnt="0"/>
      <dgm:spPr/>
    </dgm:pt>
    <dgm:pt modelId="{2D774826-D02E-4FE3-9FEA-9360C166A0EB}" type="pres">
      <dgm:prSet presAssocID="{6D20BBF7-E458-4583-A391-9BC692F60AA3}" presName="parentText" presStyleLbl="node1" presStyleIdx="0" presStyleCnt="1" custScaleX="258471" custLinFactNeighborX="-28187">
        <dgm:presLayoutVars>
          <dgm:chMax val="1"/>
          <dgm:bulletEnabled val="1"/>
        </dgm:presLayoutVars>
      </dgm:prSet>
      <dgm:spPr/>
      <dgm:t>
        <a:bodyPr/>
        <a:lstStyle/>
        <a:p>
          <a:endParaRPr lang="en-US"/>
        </a:p>
      </dgm:t>
    </dgm:pt>
  </dgm:ptLst>
  <dgm:cxnLst>
    <dgm:cxn modelId="{1113331D-430F-4D5A-B16E-25B1789B22E9}" type="presOf" srcId="{6D20BBF7-E458-4583-A391-9BC692F60AA3}" destId="{2D774826-D02E-4FE3-9FEA-9360C166A0EB}" srcOrd="0" destOrd="0" presId="urn:microsoft.com/office/officeart/2005/8/layout/vList5"/>
    <dgm:cxn modelId="{65655C57-C2E2-4C1E-A79B-B55DDEEBDF57}" srcId="{C07D4378-7F67-482B-9DD5-91F08A6F628F}" destId="{6D20BBF7-E458-4583-A391-9BC692F60AA3}" srcOrd="0" destOrd="0" parTransId="{4C696DF7-3E6E-4B9E-AA5C-A185689329F7}" sibTransId="{428FC58F-2D95-4D62-8266-C6E89F6BA65C}"/>
    <dgm:cxn modelId="{BD9D9859-6A8E-4489-ABFF-D297AB4CDD78}" type="presOf" srcId="{C07D4378-7F67-482B-9DD5-91F08A6F628F}" destId="{1E4C8911-8F67-4BA0-B6D4-2EEDAE576B42}" srcOrd="0" destOrd="0" presId="urn:microsoft.com/office/officeart/2005/8/layout/vList5"/>
    <dgm:cxn modelId="{99E86F84-2F2F-47FC-97A8-019696A05C96}" type="presParOf" srcId="{1E4C8911-8F67-4BA0-B6D4-2EEDAE576B42}" destId="{9CF1FDFF-D5FD-4F1E-A94E-58BB89F24B19}" srcOrd="0" destOrd="0" presId="urn:microsoft.com/office/officeart/2005/8/layout/vList5"/>
    <dgm:cxn modelId="{9E208A6A-3EF7-456A-98CB-9D2B72DAFBBD}" type="presParOf" srcId="{9CF1FDFF-D5FD-4F1E-A94E-58BB89F24B19}" destId="{2D774826-D02E-4FE3-9FEA-9360C166A0EB}"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0BE594A-1CE0-4EEB-86D5-D51506E08B88}" type="doc">
      <dgm:prSet loTypeId="urn:microsoft.com/office/officeart/2008/layout/LinedList" loCatId="list" qsTypeId="urn:microsoft.com/office/officeart/2005/8/quickstyle/3d1" qsCatId="3D" csTypeId="urn:microsoft.com/office/officeart/2005/8/colors/colorful2" csCatId="colorful" phldr="1"/>
      <dgm:spPr>
        <a:scene3d>
          <a:camera prst="perspectiveFront"/>
          <a:lightRig rig="threePt" dir="t"/>
        </a:scene3d>
      </dgm:spPr>
      <dgm:t>
        <a:bodyPr/>
        <a:lstStyle/>
        <a:p>
          <a:endParaRPr lang="en-US"/>
        </a:p>
      </dgm:t>
    </dgm:pt>
    <dgm:pt modelId="{A35DF7A1-FCDC-4F6B-A6DE-CE51E492A0F8}">
      <dgm:prSet/>
      <dgm:spPr/>
      <dgm:t>
        <a:bodyPr/>
        <a:lstStyle/>
        <a:p>
          <a:pPr rtl="0"/>
          <a:r>
            <a:rPr lang="en-US"/>
            <a:t>is a large TG-rich particle, synthesized by the liver.</a:t>
          </a:r>
        </a:p>
      </dgm:t>
    </dgm:pt>
    <dgm:pt modelId="{5A5E35DB-94E9-4DAB-B59A-9BB60672C05C}" type="parTrans" cxnId="{D6642FBA-C07C-4839-8775-89455B9ADD1F}">
      <dgm:prSet/>
      <dgm:spPr/>
      <dgm:t>
        <a:bodyPr/>
        <a:lstStyle/>
        <a:p>
          <a:endParaRPr lang="en-US"/>
        </a:p>
      </dgm:t>
    </dgm:pt>
    <dgm:pt modelId="{55E6753B-7D80-4F03-82F4-30DB16CC2BF9}" type="sibTrans" cxnId="{D6642FBA-C07C-4839-8775-89455B9ADD1F}">
      <dgm:prSet/>
      <dgm:spPr/>
      <dgm:t>
        <a:bodyPr/>
        <a:lstStyle/>
        <a:p>
          <a:endParaRPr lang="en-US"/>
        </a:p>
      </dgm:t>
    </dgm:pt>
    <dgm:pt modelId="{297B8813-0BDC-4790-BBEF-D7506E61E2B8}">
      <dgm:prSet/>
      <dgm:spPr/>
      <dgm:t>
        <a:bodyPr/>
        <a:lstStyle/>
        <a:p>
          <a:pPr rtl="0"/>
          <a:r>
            <a:rPr lang="en-US" dirty="0"/>
            <a:t>after hepatic secretion into the circulation, it incorporates additional </a:t>
          </a:r>
          <a:r>
            <a:rPr lang="en-US" dirty="0" err="1"/>
            <a:t>apoC</a:t>
          </a:r>
          <a:r>
            <a:rPr lang="en-US" dirty="0"/>
            <a:t> from HDL particles. </a:t>
          </a:r>
        </a:p>
      </dgm:t>
    </dgm:pt>
    <dgm:pt modelId="{4B7F16CF-F79D-4E60-82F7-80CC8E7F8E2B}" type="parTrans" cxnId="{A108181D-0B1F-4F9B-A8EF-6114BF766117}">
      <dgm:prSet/>
      <dgm:spPr/>
      <dgm:t>
        <a:bodyPr/>
        <a:lstStyle/>
        <a:p>
          <a:endParaRPr lang="en-US"/>
        </a:p>
      </dgm:t>
    </dgm:pt>
    <dgm:pt modelId="{00000E0B-F40F-493D-B814-2A11A726D5FA}" type="sibTrans" cxnId="{A108181D-0B1F-4F9B-A8EF-6114BF766117}">
      <dgm:prSet/>
      <dgm:spPr/>
      <dgm:t>
        <a:bodyPr/>
        <a:lstStyle/>
        <a:p>
          <a:endParaRPr lang="en-US"/>
        </a:p>
      </dgm:t>
    </dgm:pt>
    <dgm:pt modelId="{F9E72D36-3D8E-4E4B-87D6-C6E4ED380AF5}">
      <dgm:prSet/>
      <dgm:spPr/>
      <dgm:t>
        <a:bodyPr/>
        <a:lstStyle/>
        <a:p>
          <a:pPr rtl="0"/>
          <a:r>
            <a:rPr lang="en-US"/>
            <a:t>Like chylomicrons, VLDL is hydrolysed by lipoprotein lipase in the peripheral tissues, albeit more slowly. </a:t>
          </a:r>
        </a:p>
      </dgm:t>
    </dgm:pt>
    <dgm:pt modelId="{1F381852-99AE-4EE6-9AC0-6DAFEC2D6786}" type="parTrans" cxnId="{BE2BAA6B-60F5-47CE-9322-344940BF2179}">
      <dgm:prSet/>
      <dgm:spPr/>
      <dgm:t>
        <a:bodyPr/>
        <a:lstStyle/>
        <a:p>
          <a:endParaRPr lang="en-US"/>
        </a:p>
      </dgm:t>
    </dgm:pt>
    <dgm:pt modelId="{B9E5BC88-79D1-45C7-9E2A-ACB55F2337A3}" type="sibTrans" cxnId="{BE2BAA6B-60F5-47CE-9322-344940BF2179}">
      <dgm:prSet/>
      <dgm:spPr/>
      <dgm:t>
        <a:bodyPr/>
        <a:lstStyle/>
        <a:p>
          <a:endParaRPr lang="en-US"/>
        </a:p>
      </dgm:t>
    </dgm:pt>
    <dgm:pt modelId="{87B98359-C97D-4967-AEB6-ABD0AB67C16B}">
      <dgm:prSet/>
      <dgm:spPr/>
      <dgm:t>
        <a:bodyPr/>
        <a:lstStyle/>
        <a:p>
          <a:pPr rtl="0"/>
          <a:r>
            <a:rPr lang="en-US"/>
            <a:t>The resulting VLDL remnant or IDL contains cholesterol and triglyceride as well as apoB and apoE and is rapidly taken up by the liver or converted by the action of hepatic lipase to LDL by losing apoE and triglyceride.</a:t>
          </a:r>
        </a:p>
      </dgm:t>
    </dgm:pt>
    <dgm:pt modelId="{23CA67EF-91C5-4142-A852-E96C651562B4}" type="parTrans" cxnId="{681A00F6-72A5-4C92-85C4-DB3A769C38F3}">
      <dgm:prSet/>
      <dgm:spPr/>
      <dgm:t>
        <a:bodyPr/>
        <a:lstStyle/>
        <a:p>
          <a:endParaRPr lang="en-US"/>
        </a:p>
      </dgm:t>
    </dgm:pt>
    <dgm:pt modelId="{79037F1A-D345-4DCA-8E6F-2FE48A02D3C4}" type="sibTrans" cxnId="{681A00F6-72A5-4C92-85C4-DB3A769C38F3}">
      <dgm:prSet/>
      <dgm:spPr/>
      <dgm:t>
        <a:bodyPr/>
        <a:lstStyle/>
        <a:p>
          <a:endParaRPr lang="en-US"/>
        </a:p>
      </dgm:t>
    </dgm:pt>
    <dgm:pt modelId="{86719FBE-76CB-44BC-8DD4-79348D391169}" type="pres">
      <dgm:prSet presAssocID="{20BE594A-1CE0-4EEB-86D5-D51506E08B88}" presName="vert0" presStyleCnt="0">
        <dgm:presLayoutVars>
          <dgm:dir/>
          <dgm:animOne val="branch"/>
          <dgm:animLvl val="lvl"/>
        </dgm:presLayoutVars>
      </dgm:prSet>
      <dgm:spPr/>
      <dgm:t>
        <a:bodyPr/>
        <a:lstStyle/>
        <a:p>
          <a:endParaRPr lang="en-US"/>
        </a:p>
      </dgm:t>
    </dgm:pt>
    <dgm:pt modelId="{2EB64013-10AE-4041-9915-2AE22E3C20DB}" type="pres">
      <dgm:prSet presAssocID="{A35DF7A1-FCDC-4F6B-A6DE-CE51E492A0F8}" presName="thickLine" presStyleLbl="alignNode1" presStyleIdx="0" presStyleCnt="4"/>
      <dgm:spPr/>
    </dgm:pt>
    <dgm:pt modelId="{06191EC3-FAB9-4B1A-AD6B-ADC158E8A965}" type="pres">
      <dgm:prSet presAssocID="{A35DF7A1-FCDC-4F6B-A6DE-CE51E492A0F8}" presName="horz1" presStyleCnt="0"/>
      <dgm:spPr/>
    </dgm:pt>
    <dgm:pt modelId="{4F6FD5D5-F33C-4CA2-B0CD-9318C4FAC34D}" type="pres">
      <dgm:prSet presAssocID="{A35DF7A1-FCDC-4F6B-A6DE-CE51E492A0F8}" presName="tx1" presStyleLbl="revTx" presStyleIdx="0" presStyleCnt="4" custLinFactNeighborX="-113" custLinFactNeighborY="-19438"/>
      <dgm:spPr/>
      <dgm:t>
        <a:bodyPr/>
        <a:lstStyle/>
        <a:p>
          <a:endParaRPr lang="en-US"/>
        </a:p>
      </dgm:t>
    </dgm:pt>
    <dgm:pt modelId="{C22386B0-A0D5-4922-9694-5B45B3871A8E}" type="pres">
      <dgm:prSet presAssocID="{A35DF7A1-FCDC-4F6B-A6DE-CE51E492A0F8}" presName="vert1" presStyleCnt="0"/>
      <dgm:spPr/>
    </dgm:pt>
    <dgm:pt modelId="{070C52C0-9AFB-46D5-B86D-3AA3E8D151C1}" type="pres">
      <dgm:prSet presAssocID="{297B8813-0BDC-4790-BBEF-D7506E61E2B8}" presName="thickLine" presStyleLbl="alignNode1" presStyleIdx="1" presStyleCnt="4"/>
      <dgm:spPr/>
    </dgm:pt>
    <dgm:pt modelId="{797FAC2D-3C77-46A8-BAF9-E91D6AC67144}" type="pres">
      <dgm:prSet presAssocID="{297B8813-0BDC-4790-BBEF-D7506E61E2B8}" presName="horz1" presStyleCnt="0"/>
      <dgm:spPr/>
    </dgm:pt>
    <dgm:pt modelId="{D1D3B001-161D-4DC2-8A5A-50737BB9AC59}" type="pres">
      <dgm:prSet presAssocID="{297B8813-0BDC-4790-BBEF-D7506E61E2B8}" presName="tx1" presStyleLbl="revTx" presStyleIdx="1" presStyleCnt="4"/>
      <dgm:spPr/>
      <dgm:t>
        <a:bodyPr/>
        <a:lstStyle/>
        <a:p>
          <a:endParaRPr lang="en-US"/>
        </a:p>
      </dgm:t>
    </dgm:pt>
    <dgm:pt modelId="{A99C7763-9E7C-4014-820B-DBC6B02FD907}" type="pres">
      <dgm:prSet presAssocID="{297B8813-0BDC-4790-BBEF-D7506E61E2B8}" presName="vert1" presStyleCnt="0"/>
      <dgm:spPr/>
    </dgm:pt>
    <dgm:pt modelId="{CB9B7E69-D5E7-4EA2-8F96-E397A732D77E}" type="pres">
      <dgm:prSet presAssocID="{F9E72D36-3D8E-4E4B-87D6-C6E4ED380AF5}" presName="thickLine" presStyleLbl="alignNode1" presStyleIdx="2" presStyleCnt="4"/>
      <dgm:spPr/>
    </dgm:pt>
    <dgm:pt modelId="{30220CC8-9B17-4E7C-9781-594886D3F28F}" type="pres">
      <dgm:prSet presAssocID="{F9E72D36-3D8E-4E4B-87D6-C6E4ED380AF5}" presName="horz1" presStyleCnt="0"/>
      <dgm:spPr/>
    </dgm:pt>
    <dgm:pt modelId="{0A6241F6-9CB2-450B-A9D6-EE84E63F1E7A}" type="pres">
      <dgm:prSet presAssocID="{F9E72D36-3D8E-4E4B-87D6-C6E4ED380AF5}" presName="tx1" presStyleLbl="revTx" presStyleIdx="2" presStyleCnt="4"/>
      <dgm:spPr/>
      <dgm:t>
        <a:bodyPr/>
        <a:lstStyle/>
        <a:p>
          <a:endParaRPr lang="en-US"/>
        </a:p>
      </dgm:t>
    </dgm:pt>
    <dgm:pt modelId="{646B8C7E-9B01-4E96-9395-62EA6C13A117}" type="pres">
      <dgm:prSet presAssocID="{F9E72D36-3D8E-4E4B-87D6-C6E4ED380AF5}" presName="vert1" presStyleCnt="0"/>
      <dgm:spPr/>
    </dgm:pt>
    <dgm:pt modelId="{DBE6964A-1234-4A3D-8C76-C3AF85DF8D4F}" type="pres">
      <dgm:prSet presAssocID="{87B98359-C97D-4967-AEB6-ABD0AB67C16B}" presName="thickLine" presStyleLbl="alignNode1" presStyleIdx="3" presStyleCnt="4"/>
      <dgm:spPr/>
    </dgm:pt>
    <dgm:pt modelId="{6EB746CB-E85E-4A8A-9CA1-2BFF415C7233}" type="pres">
      <dgm:prSet presAssocID="{87B98359-C97D-4967-AEB6-ABD0AB67C16B}" presName="horz1" presStyleCnt="0"/>
      <dgm:spPr/>
    </dgm:pt>
    <dgm:pt modelId="{5527646F-955A-464E-A5BF-0478A7648542}" type="pres">
      <dgm:prSet presAssocID="{87B98359-C97D-4967-AEB6-ABD0AB67C16B}" presName="tx1" presStyleLbl="revTx" presStyleIdx="3" presStyleCnt="4"/>
      <dgm:spPr/>
      <dgm:t>
        <a:bodyPr/>
        <a:lstStyle/>
        <a:p>
          <a:endParaRPr lang="en-US"/>
        </a:p>
      </dgm:t>
    </dgm:pt>
    <dgm:pt modelId="{4F32D81C-1474-42A2-AB1B-AF49C6F60BF5}" type="pres">
      <dgm:prSet presAssocID="{87B98359-C97D-4967-AEB6-ABD0AB67C16B}" presName="vert1" presStyleCnt="0"/>
      <dgm:spPr/>
    </dgm:pt>
  </dgm:ptLst>
  <dgm:cxnLst>
    <dgm:cxn modelId="{49D835D8-9CE5-43B4-8B19-A33AD5273F94}" type="presOf" srcId="{297B8813-0BDC-4790-BBEF-D7506E61E2B8}" destId="{D1D3B001-161D-4DC2-8A5A-50737BB9AC59}" srcOrd="0" destOrd="0" presId="urn:microsoft.com/office/officeart/2008/layout/LinedList"/>
    <dgm:cxn modelId="{369FB19D-F8E9-4E28-A637-85ABBE97124A}" type="presOf" srcId="{87B98359-C97D-4967-AEB6-ABD0AB67C16B}" destId="{5527646F-955A-464E-A5BF-0478A7648542}" srcOrd="0" destOrd="0" presId="urn:microsoft.com/office/officeart/2008/layout/LinedList"/>
    <dgm:cxn modelId="{BE2BAA6B-60F5-47CE-9322-344940BF2179}" srcId="{20BE594A-1CE0-4EEB-86D5-D51506E08B88}" destId="{F9E72D36-3D8E-4E4B-87D6-C6E4ED380AF5}" srcOrd="2" destOrd="0" parTransId="{1F381852-99AE-4EE6-9AC0-6DAFEC2D6786}" sibTransId="{B9E5BC88-79D1-45C7-9E2A-ACB55F2337A3}"/>
    <dgm:cxn modelId="{1B8B62A8-532A-456D-AF61-C5348BD34554}" type="presOf" srcId="{20BE594A-1CE0-4EEB-86D5-D51506E08B88}" destId="{86719FBE-76CB-44BC-8DD4-79348D391169}" srcOrd="0" destOrd="0" presId="urn:microsoft.com/office/officeart/2008/layout/LinedList"/>
    <dgm:cxn modelId="{A108181D-0B1F-4F9B-A8EF-6114BF766117}" srcId="{20BE594A-1CE0-4EEB-86D5-D51506E08B88}" destId="{297B8813-0BDC-4790-BBEF-D7506E61E2B8}" srcOrd="1" destOrd="0" parTransId="{4B7F16CF-F79D-4E60-82F7-80CC8E7F8E2B}" sibTransId="{00000E0B-F40F-493D-B814-2A11A726D5FA}"/>
    <dgm:cxn modelId="{D6642FBA-C07C-4839-8775-89455B9ADD1F}" srcId="{20BE594A-1CE0-4EEB-86D5-D51506E08B88}" destId="{A35DF7A1-FCDC-4F6B-A6DE-CE51E492A0F8}" srcOrd="0" destOrd="0" parTransId="{5A5E35DB-94E9-4DAB-B59A-9BB60672C05C}" sibTransId="{55E6753B-7D80-4F03-82F4-30DB16CC2BF9}"/>
    <dgm:cxn modelId="{C6244F79-D9D6-482D-B286-EED671A55F4B}" type="presOf" srcId="{A35DF7A1-FCDC-4F6B-A6DE-CE51E492A0F8}" destId="{4F6FD5D5-F33C-4CA2-B0CD-9318C4FAC34D}" srcOrd="0" destOrd="0" presId="urn:microsoft.com/office/officeart/2008/layout/LinedList"/>
    <dgm:cxn modelId="{5B1278C1-3D2B-4865-8FCD-9F131FA2B37E}" type="presOf" srcId="{F9E72D36-3D8E-4E4B-87D6-C6E4ED380AF5}" destId="{0A6241F6-9CB2-450B-A9D6-EE84E63F1E7A}" srcOrd="0" destOrd="0" presId="urn:microsoft.com/office/officeart/2008/layout/LinedList"/>
    <dgm:cxn modelId="{681A00F6-72A5-4C92-85C4-DB3A769C38F3}" srcId="{20BE594A-1CE0-4EEB-86D5-D51506E08B88}" destId="{87B98359-C97D-4967-AEB6-ABD0AB67C16B}" srcOrd="3" destOrd="0" parTransId="{23CA67EF-91C5-4142-A852-E96C651562B4}" sibTransId="{79037F1A-D345-4DCA-8E6F-2FE48A02D3C4}"/>
    <dgm:cxn modelId="{BA360D90-675F-4E1B-9B08-693BD8AD6B16}" type="presParOf" srcId="{86719FBE-76CB-44BC-8DD4-79348D391169}" destId="{2EB64013-10AE-4041-9915-2AE22E3C20DB}" srcOrd="0" destOrd="0" presId="urn:microsoft.com/office/officeart/2008/layout/LinedList"/>
    <dgm:cxn modelId="{F10BD8BE-AD0F-413A-B6AD-71565ED9BF4B}" type="presParOf" srcId="{86719FBE-76CB-44BC-8DD4-79348D391169}" destId="{06191EC3-FAB9-4B1A-AD6B-ADC158E8A965}" srcOrd="1" destOrd="0" presId="urn:microsoft.com/office/officeart/2008/layout/LinedList"/>
    <dgm:cxn modelId="{585589A2-BB1D-4422-A473-85B8C48E59AB}" type="presParOf" srcId="{06191EC3-FAB9-4B1A-AD6B-ADC158E8A965}" destId="{4F6FD5D5-F33C-4CA2-B0CD-9318C4FAC34D}" srcOrd="0" destOrd="0" presId="urn:microsoft.com/office/officeart/2008/layout/LinedList"/>
    <dgm:cxn modelId="{4255D5FE-260E-4D6F-AB70-7724B6E24E6F}" type="presParOf" srcId="{06191EC3-FAB9-4B1A-AD6B-ADC158E8A965}" destId="{C22386B0-A0D5-4922-9694-5B45B3871A8E}" srcOrd="1" destOrd="0" presId="urn:microsoft.com/office/officeart/2008/layout/LinedList"/>
    <dgm:cxn modelId="{4D343173-4BAE-4C63-8E4B-A3509BCFDE3D}" type="presParOf" srcId="{86719FBE-76CB-44BC-8DD4-79348D391169}" destId="{070C52C0-9AFB-46D5-B86D-3AA3E8D151C1}" srcOrd="2" destOrd="0" presId="urn:microsoft.com/office/officeart/2008/layout/LinedList"/>
    <dgm:cxn modelId="{3F9202B7-17FC-4C55-9278-401479152548}" type="presParOf" srcId="{86719FBE-76CB-44BC-8DD4-79348D391169}" destId="{797FAC2D-3C77-46A8-BAF9-E91D6AC67144}" srcOrd="3" destOrd="0" presId="urn:microsoft.com/office/officeart/2008/layout/LinedList"/>
    <dgm:cxn modelId="{6A5A380C-957F-4F06-BDAC-5557970BF89B}" type="presParOf" srcId="{797FAC2D-3C77-46A8-BAF9-E91D6AC67144}" destId="{D1D3B001-161D-4DC2-8A5A-50737BB9AC59}" srcOrd="0" destOrd="0" presId="urn:microsoft.com/office/officeart/2008/layout/LinedList"/>
    <dgm:cxn modelId="{672FE0D1-0225-4ED8-AA61-4D4090A9209F}" type="presParOf" srcId="{797FAC2D-3C77-46A8-BAF9-E91D6AC67144}" destId="{A99C7763-9E7C-4014-820B-DBC6B02FD907}" srcOrd="1" destOrd="0" presId="urn:microsoft.com/office/officeart/2008/layout/LinedList"/>
    <dgm:cxn modelId="{1022740C-8E65-4564-A254-9844E2B720CC}" type="presParOf" srcId="{86719FBE-76CB-44BC-8DD4-79348D391169}" destId="{CB9B7E69-D5E7-4EA2-8F96-E397A732D77E}" srcOrd="4" destOrd="0" presId="urn:microsoft.com/office/officeart/2008/layout/LinedList"/>
    <dgm:cxn modelId="{98B45CE1-4589-4B64-9201-7C8F0CF46FD5}" type="presParOf" srcId="{86719FBE-76CB-44BC-8DD4-79348D391169}" destId="{30220CC8-9B17-4E7C-9781-594886D3F28F}" srcOrd="5" destOrd="0" presId="urn:microsoft.com/office/officeart/2008/layout/LinedList"/>
    <dgm:cxn modelId="{11DCFA41-D079-4BD6-8ABF-767731ACE676}" type="presParOf" srcId="{30220CC8-9B17-4E7C-9781-594886D3F28F}" destId="{0A6241F6-9CB2-450B-A9D6-EE84E63F1E7A}" srcOrd="0" destOrd="0" presId="urn:microsoft.com/office/officeart/2008/layout/LinedList"/>
    <dgm:cxn modelId="{EE115A07-EAAB-4F0D-8D03-39C790D769EE}" type="presParOf" srcId="{30220CC8-9B17-4E7C-9781-594886D3F28F}" destId="{646B8C7E-9B01-4E96-9395-62EA6C13A117}" srcOrd="1" destOrd="0" presId="urn:microsoft.com/office/officeart/2008/layout/LinedList"/>
    <dgm:cxn modelId="{C5BC9B13-A828-45A3-9A77-00869E719FD4}" type="presParOf" srcId="{86719FBE-76CB-44BC-8DD4-79348D391169}" destId="{DBE6964A-1234-4A3D-8C76-C3AF85DF8D4F}" srcOrd="6" destOrd="0" presId="urn:microsoft.com/office/officeart/2008/layout/LinedList"/>
    <dgm:cxn modelId="{9CF333EA-EFA3-4E07-A3EB-07CC328F04B7}" type="presParOf" srcId="{86719FBE-76CB-44BC-8DD4-79348D391169}" destId="{6EB746CB-E85E-4A8A-9CA1-2BFF415C7233}" srcOrd="7" destOrd="0" presId="urn:microsoft.com/office/officeart/2008/layout/LinedList"/>
    <dgm:cxn modelId="{2ED0B550-F686-4F4A-BBA8-229AAEE08DDC}" type="presParOf" srcId="{6EB746CB-E85E-4A8A-9CA1-2BFF415C7233}" destId="{5527646F-955A-464E-A5BF-0478A7648542}" srcOrd="0" destOrd="0" presId="urn:microsoft.com/office/officeart/2008/layout/LinedList"/>
    <dgm:cxn modelId="{A97929C4-3E93-46F3-B6EA-D21F7FAA385E}" type="presParOf" srcId="{6EB746CB-E85E-4A8A-9CA1-2BFF415C7233}" destId="{4F32D81C-1474-42A2-AB1B-AF49C6F60B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F04489-606F-4BE6-BD81-3B793A016ED5}"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US"/>
        </a:p>
      </dgm:t>
    </dgm:pt>
    <dgm:pt modelId="{98AFA0AF-0117-48E8-9C18-F625145ECDB8}">
      <dgm:prSet/>
      <dgm:spPr>
        <a:solidFill>
          <a:srgbClr val="C00000"/>
        </a:solidFill>
        <a:effectLst>
          <a:glow rad="228600">
            <a:schemeClr val="accent2">
              <a:satMod val="175000"/>
              <a:alpha val="40000"/>
            </a:schemeClr>
          </a:glow>
        </a:effectLst>
      </dgm:spPr>
      <dgm:t>
        <a:bodyPr/>
        <a:lstStyle/>
        <a:p>
          <a:pPr rtl="0"/>
          <a:r>
            <a:rPr lang="en-US" b="1" dirty="0"/>
            <a:t>Very low-density lipoprotein(VLDL)</a:t>
          </a:r>
          <a:endParaRPr lang="en-US" dirty="0"/>
        </a:p>
      </dgm:t>
    </dgm:pt>
    <dgm:pt modelId="{5E1238A4-A7FB-4E11-A201-909AD9822309}" type="parTrans" cxnId="{53E6D8BB-720C-4552-B623-EBB80A76A12A}">
      <dgm:prSet/>
      <dgm:spPr/>
      <dgm:t>
        <a:bodyPr/>
        <a:lstStyle/>
        <a:p>
          <a:endParaRPr lang="en-US"/>
        </a:p>
      </dgm:t>
    </dgm:pt>
    <dgm:pt modelId="{4939FA38-6F88-476D-9B00-CB6A12337244}" type="sibTrans" cxnId="{53E6D8BB-720C-4552-B623-EBB80A76A12A}">
      <dgm:prSet/>
      <dgm:spPr/>
      <dgm:t>
        <a:bodyPr/>
        <a:lstStyle/>
        <a:p>
          <a:endParaRPr lang="en-US"/>
        </a:p>
      </dgm:t>
    </dgm:pt>
    <dgm:pt modelId="{B5C43C69-E9B9-404F-A7E0-890C0C964536}" type="pres">
      <dgm:prSet presAssocID="{6FF04489-606F-4BE6-BD81-3B793A016ED5}" presName="Name0" presStyleCnt="0">
        <dgm:presLayoutVars>
          <dgm:dir/>
          <dgm:animLvl val="lvl"/>
          <dgm:resizeHandles val="exact"/>
        </dgm:presLayoutVars>
      </dgm:prSet>
      <dgm:spPr/>
      <dgm:t>
        <a:bodyPr/>
        <a:lstStyle/>
        <a:p>
          <a:endParaRPr lang="en-US"/>
        </a:p>
      </dgm:t>
    </dgm:pt>
    <dgm:pt modelId="{3762E8F7-7ABB-495F-A5A3-9F343032B720}" type="pres">
      <dgm:prSet presAssocID="{98AFA0AF-0117-48E8-9C18-F625145ECDB8}" presName="linNode" presStyleCnt="0"/>
      <dgm:spPr/>
    </dgm:pt>
    <dgm:pt modelId="{5C775D4D-BE8D-45CC-A429-5DDD90C357C8}" type="pres">
      <dgm:prSet presAssocID="{98AFA0AF-0117-48E8-9C18-F625145ECDB8}" presName="parentText" presStyleLbl="node1" presStyleIdx="0" presStyleCnt="1" custScaleX="219281" custLinFactNeighborX="-27188" custLinFactNeighborY="-1399">
        <dgm:presLayoutVars>
          <dgm:chMax val="1"/>
          <dgm:bulletEnabled val="1"/>
        </dgm:presLayoutVars>
      </dgm:prSet>
      <dgm:spPr/>
      <dgm:t>
        <a:bodyPr/>
        <a:lstStyle/>
        <a:p>
          <a:endParaRPr lang="en-US"/>
        </a:p>
      </dgm:t>
    </dgm:pt>
  </dgm:ptLst>
  <dgm:cxnLst>
    <dgm:cxn modelId="{655D5A66-109D-4968-82F6-BC48D4710719}" type="presOf" srcId="{6FF04489-606F-4BE6-BD81-3B793A016ED5}" destId="{B5C43C69-E9B9-404F-A7E0-890C0C964536}" srcOrd="0" destOrd="0" presId="urn:microsoft.com/office/officeart/2005/8/layout/vList5"/>
    <dgm:cxn modelId="{344B92A8-CAC0-4D66-8D6C-7196291F71CC}" type="presOf" srcId="{98AFA0AF-0117-48E8-9C18-F625145ECDB8}" destId="{5C775D4D-BE8D-45CC-A429-5DDD90C357C8}" srcOrd="0" destOrd="0" presId="urn:microsoft.com/office/officeart/2005/8/layout/vList5"/>
    <dgm:cxn modelId="{53E6D8BB-720C-4552-B623-EBB80A76A12A}" srcId="{6FF04489-606F-4BE6-BD81-3B793A016ED5}" destId="{98AFA0AF-0117-48E8-9C18-F625145ECDB8}" srcOrd="0" destOrd="0" parTransId="{5E1238A4-A7FB-4E11-A201-909AD9822309}" sibTransId="{4939FA38-6F88-476D-9B00-CB6A12337244}"/>
    <dgm:cxn modelId="{98338071-D3AC-4D4A-815C-E7FBA1BC983D}" type="presParOf" srcId="{B5C43C69-E9B9-404F-A7E0-890C0C964536}" destId="{3762E8F7-7ABB-495F-A5A3-9F343032B720}" srcOrd="0" destOrd="0" presId="urn:microsoft.com/office/officeart/2005/8/layout/vList5"/>
    <dgm:cxn modelId="{0D2221AB-4CE6-4A35-9186-643352AF39C3}" type="presParOf" srcId="{3762E8F7-7ABB-495F-A5A3-9F343032B720}" destId="{5C775D4D-BE8D-45CC-A429-5DDD90C357C8}"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03415-66CD-4B64-9E6A-CD7CD8D727E5}"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CB1D1764-249A-4F5A-9885-D96579EB9D88}">
      <dgm:prSet/>
      <dgm:spPr/>
      <dgm:t>
        <a:bodyPr/>
        <a:lstStyle/>
        <a:p>
          <a:pPr rtl="0"/>
          <a:r>
            <a:rPr lang="en-US" b="1" smtClean="0"/>
            <a:t>Ketone bodies synthesis</a:t>
          </a:r>
          <a:endParaRPr lang="en-US"/>
        </a:p>
      </dgm:t>
    </dgm:pt>
    <dgm:pt modelId="{95F6A2EB-A466-46BB-B6ED-B42506D54834}" type="parTrans" cxnId="{6D9FA9BA-59F5-4175-B0C0-75FFAB01741C}">
      <dgm:prSet/>
      <dgm:spPr/>
      <dgm:t>
        <a:bodyPr/>
        <a:lstStyle/>
        <a:p>
          <a:endParaRPr lang="en-US"/>
        </a:p>
      </dgm:t>
    </dgm:pt>
    <dgm:pt modelId="{FDCA2793-6DEE-4270-ACB2-25647F1F9EEB}" type="sibTrans" cxnId="{6D9FA9BA-59F5-4175-B0C0-75FFAB01741C}">
      <dgm:prSet/>
      <dgm:spPr/>
      <dgm:t>
        <a:bodyPr/>
        <a:lstStyle/>
        <a:p>
          <a:endParaRPr lang="en-US"/>
        </a:p>
      </dgm:t>
    </dgm:pt>
    <dgm:pt modelId="{A14085E8-E2E6-4B85-987E-15977BBDA755}" type="pres">
      <dgm:prSet presAssocID="{28303415-66CD-4B64-9E6A-CD7CD8D727E5}" presName="linear" presStyleCnt="0">
        <dgm:presLayoutVars>
          <dgm:animLvl val="lvl"/>
          <dgm:resizeHandles val="exact"/>
        </dgm:presLayoutVars>
      </dgm:prSet>
      <dgm:spPr/>
      <dgm:t>
        <a:bodyPr/>
        <a:lstStyle/>
        <a:p>
          <a:endParaRPr lang="en-US"/>
        </a:p>
      </dgm:t>
    </dgm:pt>
    <dgm:pt modelId="{2BD21834-B38D-4FE8-995D-E59214CA7AA6}" type="pres">
      <dgm:prSet presAssocID="{CB1D1764-249A-4F5A-9885-D96579EB9D88}" presName="parentText" presStyleLbl="node1" presStyleIdx="0" presStyleCnt="1" custLinFactNeighborX="-2168" custLinFactNeighborY="9163">
        <dgm:presLayoutVars>
          <dgm:chMax val="0"/>
          <dgm:bulletEnabled val="1"/>
        </dgm:presLayoutVars>
      </dgm:prSet>
      <dgm:spPr/>
      <dgm:t>
        <a:bodyPr/>
        <a:lstStyle/>
        <a:p>
          <a:endParaRPr lang="en-US"/>
        </a:p>
      </dgm:t>
    </dgm:pt>
  </dgm:ptLst>
  <dgm:cxnLst>
    <dgm:cxn modelId="{6D9FA9BA-59F5-4175-B0C0-75FFAB01741C}" srcId="{28303415-66CD-4B64-9E6A-CD7CD8D727E5}" destId="{CB1D1764-249A-4F5A-9885-D96579EB9D88}" srcOrd="0" destOrd="0" parTransId="{95F6A2EB-A466-46BB-B6ED-B42506D54834}" sibTransId="{FDCA2793-6DEE-4270-ACB2-25647F1F9EEB}"/>
    <dgm:cxn modelId="{FAE22D94-A0E0-4418-8E9E-5C90E712EC85}" type="presOf" srcId="{28303415-66CD-4B64-9E6A-CD7CD8D727E5}" destId="{A14085E8-E2E6-4B85-987E-15977BBDA755}" srcOrd="0" destOrd="0" presId="urn:microsoft.com/office/officeart/2005/8/layout/vList2"/>
    <dgm:cxn modelId="{63A6271E-C216-4D5F-A5BB-A57187E6AF49}" type="presOf" srcId="{CB1D1764-249A-4F5A-9885-D96579EB9D88}" destId="{2BD21834-B38D-4FE8-995D-E59214CA7AA6}" srcOrd="0" destOrd="0" presId="urn:microsoft.com/office/officeart/2005/8/layout/vList2"/>
    <dgm:cxn modelId="{09A789C9-95CF-4F1E-9C0D-2284BEFB2E88}" type="presParOf" srcId="{A14085E8-E2E6-4B85-987E-15977BBDA755}" destId="{2BD21834-B38D-4FE8-995D-E59214CA7A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56C406-63D4-4D1E-8130-02543E090156}" type="doc">
      <dgm:prSet loTypeId="urn:microsoft.com/office/officeart/2008/layout/LinedList" loCatId="list" qsTypeId="urn:microsoft.com/office/officeart/2005/8/quickstyle/3d1" qsCatId="3D" csTypeId="urn:microsoft.com/office/officeart/2005/8/colors/accent1_2" csCatId="accent1" phldr="1"/>
      <dgm:spPr>
        <a:scene3d>
          <a:camera prst="perspectiveFront"/>
          <a:lightRig rig="threePt" dir="t"/>
        </a:scene3d>
      </dgm:spPr>
      <dgm:t>
        <a:bodyPr/>
        <a:lstStyle/>
        <a:p>
          <a:endParaRPr lang="en-US"/>
        </a:p>
      </dgm:t>
    </dgm:pt>
    <dgm:pt modelId="{6E974106-DB6B-462F-9829-6309CC0D3A18}">
      <dgm:prSet/>
      <dgm:spPr/>
      <dgm:t>
        <a:bodyPr/>
        <a:lstStyle/>
        <a:p>
          <a:pPr rtl="0"/>
          <a:r>
            <a:rPr lang="en-US"/>
            <a:t>is a small cholesterol-rich lipoprotein .</a:t>
          </a:r>
        </a:p>
      </dgm:t>
    </dgm:pt>
    <dgm:pt modelId="{23525E87-60FB-4029-AEFB-A2D25FFD63BC}" type="parTrans" cxnId="{492282A1-7468-45AD-A3C0-E3B8FEE60538}">
      <dgm:prSet/>
      <dgm:spPr/>
      <dgm:t>
        <a:bodyPr/>
        <a:lstStyle/>
        <a:p>
          <a:endParaRPr lang="en-US"/>
        </a:p>
      </dgm:t>
    </dgm:pt>
    <dgm:pt modelId="{068E3301-1570-44BE-B352-9F64D3244E25}" type="sibTrans" cxnId="{492282A1-7468-45AD-A3C0-E3B8FEE60538}">
      <dgm:prSet/>
      <dgm:spPr/>
      <dgm:t>
        <a:bodyPr/>
        <a:lstStyle/>
        <a:p>
          <a:endParaRPr lang="en-US"/>
        </a:p>
      </dgm:t>
    </dgm:pt>
    <dgm:pt modelId="{DA1BB210-51D3-41D4-A4F5-EF6FF66A5503}">
      <dgm:prSet/>
      <dgm:spPr/>
      <dgm:t>
        <a:bodyPr/>
        <a:lstStyle/>
        <a:p>
          <a:pPr rtl="0"/>
          <a:r>
            <a:rPr lang="en-US" dirty="0"/>
            <a:t>It represents about 70% of the total plasma cholesterol concentration.</a:t>
          </a:r>
        </a:p>
      </dgm:t>
    </dgm:pt>
    <dgm:pt modelId="{5F85A984-F875-4222-8730-D54B2246A1E1}" type="parTrans" cxnId="{BA283FD2-FD90-4356-9DD1-EE814F51404A}">
      <dgm:prSet/>
      <dgm:spPr/>
      <dgm:t>
        <a:bodyPr/>
        <a:lstStyle/>
        <a:p>
          <a:endParaRPr lang="en-US"/>
        </a:p>
      </dgm:t>
    </dgm:pt>
    <dgm:pt modelId="{05EB490D-9370-460B-9506-A1CE19FEE9DE}" type="sibTrans" cxnId="{BA283FD2-FD90-4356-9DD1-EE814F51404A}">
      <dgm:prSet/>
      <dgm:spPr/>
      <dgm:t>
        <a:bodyPr/>
        <a:lstStyle/>
        <a:p>
          <a:endParaRPr lang="en-US"/>
        </a:p>
      </dgm:t>
    </dgm:pt>
    <dgm:pt modelId="{E2C48978-8086-4B04-8EAA-E7CB4531149B}">
      <dgm:prSet/>
      <dgm:spPr/>
      <dgm:t>
        <a:bodyPr/>
        <a:lstStyle/>
        <a:p>
          <a:pPr rtl="0"/>
          <a:r>
            <a:rPr lang="en-US"/>
            <a:t>It contains apoB100 which acts as ligand for its receptor.</a:t>
          </a:r>
        </a:p>
      </dgm:t>
    </dgm:pt>
    <dgm:pt modelId="{124C08C1-A4D1-431C-BFDD-E8DDA98E29D6}" type="parTrans" cxnId="{AF47F1A8-D3BB-40C5-A324-B20CAA98EA5A}">
      <dgm:prSet/>
      <dgm:spPr/>
      <dgm:t>
        <a:bodyPr/>
        <a:lstStyle/>
        <a:p>
          <a:endParaRPr lang="en-US"/>
        </a:p>
      </dgm:t>
    </dgm:pt>
    <dgm:pt modelId="{47C63ECD-620C-49E9-B849-E35E3A9440BF}" type="sibTrans" cxnId="{AF47F1A8-D3BB-40C5-A324-B20CAA98EA5A}">
      <dgm:prSet/>
      <dgm:spPr/>
      <dgm:t>
        <a:bodyPr/>
        <a:lstStyle/>
        <a:p>
          <a:endParaRPr lang="en-US"/>
        </a:p>
      </dgm:t>
    </dgm:pt>
    <dgm:pt modelId="{FBEF385C-1D3C-4F59-93AF-63788C4F3856}">
      <dgm:prSet/>
      <dgm:spPr/>
      <dgm:t>
        <a:bodyPr/>
        <a:lstStyle/>
        <a:p>
          <a:pPr rtl="0"/>
          <a:r>
            <a:rPr lang="en-US" dirty="0"/>
            <a:t>tissues obtain the cholesterol they need from LDLs by the process of </a:t>
          </a:r>
          <a:r>
            <a:rPr lang="en-US" b="1" dirty="0"/>
            <a:t>receptor-medicated endocytosis</a:t>
          </a:r>
          <a:r>
            <a:rPr lang="en-US" dirty="0"/>
            <a:t>.</a:t>
          </a:r>
        </a:p>
      </dgm:t>
    </dgm:pt>
    <dgm:pt modelId="{B2E7402C-578E-4F85-8CDA-D7D9F402F361}" type="parTrans" cxnId="{0358CC0A-8849-4FAF-975B-85CF25A26286}">
      <dgm:prSet/>
      <dgm:spPr/>
      <dgm:t>
        <a:bodyPr/>
        <a:lstStyle/>
        <a:p>
          <a:endParaRPr lang="en-US"/>
        </a:p>
      </dgm:t>
    </dgm:pt>
    <dgm:pt modelId="{A166883D-04DC-4D5E-A5B4-01311E222AC8}" type="sibTrans" cxnId="{0358CC0A-8849-4FAF-975B-85CF25A26286}">
      <dgm:prSet/>
      <dgm:spPr/>
      <dgm:t>
        <a:bodyPr/>
        <a:lstStyle/>
        <a:p>
          <a:endParaRPr lang="en-US"/>
        </a:p>
      </dgm:t>
    </dgm:pt>
    <dgm:pt modelId="{0CDFFAC1-473C-4A57-9D7A-8BA143291CFD}">
      <dgm:prSet/>
      <dgm:spPr/>
      <dgm:t>
        <a:bodyPr/>
        <a:lstStyle/>
        <a:p>
          <a:pPr rtl="0"/>
          <a:r>
            <a:rPr lang="en-US"/>
            <a:t>Cells requiring cholesterol synthesize specific LDL receptors that are exposed on the cell surface. </a:t>
          </a:r>
        </a:p>
      </dgm:t>
    </dgm:pt>
    <dgm:pt modelId="{558559D6-EC5A-4DCB-9B29-DBDC581B582D}" type="parTrans" cxnId="{131C7695-28D8-4F0B-BF56-846BCA6B26C7}">
      <dgm:prSet/>
      <dgm:spPr/>
      <dgm:t>
        <a:bodyPr/>
        <a:lstStyle/>
        <a:p>
          <a:endParaRPr lang="en-US"/>
        </a:p>
      </dgm:t>
    </dgm:pt>
    <dgm:pt modelId="{D27714A3-FA3A-413E-AB26-BD778C7C51BE}" type="sibTrans" cxnId="{131C7695-28D8-4F0B-BF56-846BCA6B26C7}">
      <dgm:prSet/>
      <dgm:spPr/>
      <dgm:t>
        <a:bodyPr/>
        <a:lstStyle/>
        <a:p>
          <a:endParaRPr lang="en-US"/>
        </a:p>
      </dgm:t>
    </dgm:pt>
    <dgm:pt modelId="{88DB1674-2EAF-42ED-B5EC-1B466F10898D}" type="pres">
      <dgm:prSet presAssocID="{5556C406-63D4-4D1E-8130-02543E090156}" presName="vert0" presStyleCnt="0">
        <dgm:presLayoutVars>
          <dgm:dir/>
          <dgm:animOne val="branch"/>
          <dgm:animLvl val="lvl"/>
        </dgm:presLayoutVars>
      </dgm:prSet>
      <dgm:spPr/>
      <dgm:t>
        <a:bodyPr/>
        <a:lstStyle/>
        <a:p>
          <a:endParaRPr lang="en-US"/>
        </a:p>
      </dgm:t>
    </dgm:pt>
    <dgm:pt modelId="{0D8D5CC5-794A-4D73-84D7-23EE915D14A0}" type="pres">
      <dgm:prSet presAssocID="{6E974106-DB6B-462F-9829-6309CC0D3A18}" presName="thickLine" presStyleLbl="alignNode1" presStyleIdx="0" presStyleCnt="5"/>
      <dgm:spPr/>
    </dgm:pt>
    <dgm:pt modelId="{6CF7BF67-49EC-4C4F-8CA6-F6B869CCBCF6}" type="pres">
      <dgm:prSet presAssocID="{6E974106-DB6B-462F-9829-6309CC0D3A18}" presName="horz1" presStyleCnt="0"/>
      <dgm:spPr/>
    </dgm:pt>
    <dgm:pt modelId="{30930146-AEE8-4E5A-8B77-A5EDE7500D80}" type="pres">
      <dgm:prSet presAssocID="{6E974106-DB6B-462F-9829-6309CC0D3A18}" presName="tx1" presStyleLbl="revTx" presStyleIdx="0" presStyleCnt="5"/>
      <dgm:spPr/>
      <dgm:t>
        <a:bodyPr/>
        <a:lstStyle/>
        <a:p>
          <a:endParaRPr lang="en-US"/>
        </a:p>
      </dgm:t>
    </dgm:pt>
    <dgm:pt modelId="{C283DA27-BD27-4567-839C-677B23902313}" type="pres">
      <dgm:prSet presAssocID="{6E974106-DB6B-462F-9829-6309CC0D3A18}" presName="vert1" presStyleCnt="0"/>
      <dgm:spPr/>
    </dgm:pt>
    <dgm:pt modelId="{FC63EBA8-9CFE-413C-87A1-9B1ADE212EBC}" type="pres">
      <dgm:prSet presAssocID="{DA1BB210-51D3-41D4-A4F5-EF6FF66A5503}" presName="thickLine" presStyleLbl="alignNode1" presStyleIdx="1" presStyleCnt="5"/>
      <dgm:spPr/>
    </dgm:pt>
    <dgm:pt modelId="{30F8DF54-F807-4926-8C18-8BA7B421D558}" type="pres">
      <dgm:prSet presAssocID="{DA1BB210-51D3-41D4-A4F5-EF6FF66A5503}" presName="horz1" presStyleCnt="0"/>
      <dgm:spPr/>
    </dgm:pt>
    <dgm:pt modelId="{00800514-A7EF-4543-AA73-1527A195F7BA}" type="pres">
      <dgm:prSet presAssocID="{DA1BB210-51D3-41D4-A4F5-EF6FF66A5503}" presName="tx1" presStyleLbl="revTx" presStyleIdx="1" presStyleCnt="5"/>
      <dgm:spPr/>
      <dgm:t>
        <a:bodyPr/>
        <a:lstStyle/>
        <a:p>
          <a:endParaRPr lang="en-US"/>
        </a:p>
      </dgm:t>
    </dgm:pt>
    <dgm:pt modelId="{1B7A3CE6-FAAB-4279-AC40-E7564D0632F1}" type="pres">
      <dgm:prSet presAssocID="{DA1BB210-51D3-41D4-A4F5-EF6FF66A5503}" presName="vert1" presStyleCnt="0"/>
      <dgm:spPr/>
    </dgm:pt>
    <dgm:pt modelId="{E7815973-4C7E-4E03-93E5-2DF3E5F5F12B}" type="pres">
      <dgm:prSet presAssocID="{E2C48978-8086-4B04-8EAA-E7CB4531149B}" presName="thickLine" presStyleLbl="alignNode1" presStyleIdx="2" presStyleCnt="5"/>
      <dgm:spPr/>
    </dgm:pt>
    <dgm:pt modelId="{C36B1D2C-C06F-45DB-B265-890BC8022760}" type="pres">
      <dgm:prSet presAssocID="{E2C48978-8086-4B04-8EAA-E7CB4531149B}" presName="horz1" presStyleCnt="0"/>
      <dgm:spPr/>
    </dgm:pt>
    <dgm:pt modelId="{067899C1-9310-4EEF-8B88-6B237BDB6CFB}" type="pres">
      <dgm:prSet presAssocID="{E2C48978-8086-4B04-8EAA-E7CB4531149B}" presName="tx1" presStyleLbl="revTx" presStyleIdx="2" presStyleCnt="5"/>
      <dgm:spPr/>
      <dgm:t>
        <a:bodyPr/>
        <a:lstStyle/>
        <a:p>
          <a:endParaRPr lang="en-US"/>
        </a:p>
      </dgm:t>
    </dgm:pt>
    <dgm:pt modelId="{5B988478-5574-4565-9AC9-217343E945AB}" type="pres">
      <dgm:prSet presAssocID="{E2C48978-8086-4B04-8EAA-E7CB4531149B}" presName="vert1" presStyleCnt="0"/>
      <dgm:spPr/>
    </dgm:pt>
    <dgm:pt modelId="{1EFF9D30-98CB-45F4-93D7-76F7594936A8}" type="pres">
      <dgm:prSet presAssocID="{FBEF385C-1D3C-4F59-93AF-63788C4F3856}" presName="thickLine" presStyleLbl="alignNode1" presStyleIdx="3" presStyleCnt="5"/>
      <dgm:spPr/>
    </dgm:pt>
    <dgm:pt modelId="{F10E9C5B-C6C3-4A29-B061-2187D4FD7243}" type="pres">
      <dgm:prSet presAssocID="{FBEF385C-1D3C-4F59-93AF-63788C4F3856}" presName="horz1" presStyleCnt="0"/>
      <dgm:spPr/>
    </dgm:pt>
    <dgm:pt modelId="{6F31D5D2-F6A7-4862-8D48-CE10759A5C7A}" type="pres">
      <dgm:prSet presAssocID="{FBEF385C-1D3C-4F59-93AF-63788C4F3856}" presName="tx1" presStyleLbl="revTx" presStyleIdx="3" presStyleCnt="5"/>
      <dgm:spPr/>
      <dgm:t>
        <a:bodyPr/>
        <a:lstStyle/>
        <a:p>
          <a:endParaRPr lang="en-US"/>
        </a:p>
      </dgm:t>
    </dgm:pt>
    <dgm:pt modelId="{026C1B08-8A42-4A3D-8527-D21E1A410DC9}" type="pres">
      <dgm:prSet presAssocID="{FBEF385C-1D3C-4F59-93AF-63788C4F3856}" presName="vert1" presStyleCnt="0"/>
      <dgm:spPr/>
    </dgm:pt>
    <dgm:pt modelId="{E10B9AC1-EDFD-4148-9838-CAAFD1E7C5D9}" type="pres">
      <dgm:prSet presAssocID="{0CDFFAC1-473C-4A57-9D7A-8BA143291CFD}" presName="thickLine" presStyleLbl="alignNode1" presStyleIdx="4" presStyleCnt="5"/>
      <dgm:spPr/>
    </dgm:pt>
    <dgm:pt modelId="{A6342EAA-8D1D-4FA0-B946-1A33245FCDBC}" type="pres">
      <dgm:prSet presAssocID="{0CDFFAC1-473C-4A57-9D7A-8BA143291CFD}" presName="horz1" presStyleCnt="0"/>
      <dgm:spPr/>
    </dgm:pt>
    <dgm:pt modelId="{7DE55F01-0CE3-4C9D-9044-0E6558CE268E}" type="pres">
      <dgm:prSet presAssocID="{0CDFFAC1-473C-4A57-9D7A-8BA143291CFD}" presName="tx1" presStyleLbl="revTx" presStyleIdx="4" presStyleCnt="5"/>
      <dgm:spPr/>
      <dgm:t>
        <a:bodyPr/>
        <a:lstStyle/>
        <a:p>
          <a:endParaRPr lang="en-US"/>
        </a:p>
      </dgm:t>
    </dgm:pt>
    <dgm:pt modelId="{32BA0434-27A7-4022-96E8-778F7C57A60E}" type="pres">
      <dgm:prSet presAssocID="{0CDFFAC1-473C-4A57-9D7A-8BA143291CFD}" presName="vert1" presStyleCnt="0"/>
      <dgm:spPr/>
    </dgm:pt>
  </dgm:ptLst>
  <dgm:cxnLst>
    <dgm:cxn modelId="{5269E760-B52B-48E3-8819-ADD4A4ABD846}" type="presOf" srcId="{E2C48978-8086-4B04-8EAA-E7CB4531149B}" destId="{067899C1-9310-4EEF-8B88-6B237BDB6CFB}" srcOrd="0" destOrd="0" presId="urn:microsoft.com/office/officeart/2008/layout/LinedList"/>
    <dgm:cxn modelId="{131C7695-28D8-4F0B-BF56-846BCA6B26C7}" srcId="{5556C406-63D4-4D1E-8130-02543E090156}" destId="{0CDFFAC1-473C-4A57-9D7A-8BA143291CFD}" srcOrd="4" destOrd="0" parTransId="{558559D6-EC5A-4DCB-9B29-DBDC581B582D}" sibTransId="{D27714A3-FA3A-413E-AB26-BD778C7C51BE}"/>
    <dgm:cxn modelId="{BA283FD2-FD90-4356-9DD1-EE814F51404A}" srcId="{5556C406-63D4-4D1E-8130-02543E090156}" destId="{DA1BB210-51D3-41D4-A4F5-EF6FF66A5503}" srcOrd="1" destOrd="0" parTransId="{5F85A984-F875-4222-8730-D54B2246A1E1}" sibTransId="{05EB490D-9370-460B-9506-A1CE19FEE9DE}"/>
    <dgm:cxn modelId="{28CAFA6A-F4CC-46A2-AA8A-2A224D88727E}" type="presOf" srcId="{FBEF385C-1D3C-4F59-93AF-63788C4F3856}" destId="{6F31D5D2-F6A7-4862-8D48-CE10759A5C7A}" srcOrd="0" destOrd="0" presId="urn:microsoft.com/office/officeart/2008/layout/LinedList"/>
    <dgm:cxn modelId="{1AE90AFC-AB1C-4981-96E9-384AAD229D0C}" type="presOf" srcId="{6E974106-DB6B-462F-9829-6309CC0D3A18}" destId="{30930146-AEE8-4E5A-8B77-A5EDE7500D80}" srcOrd="0" destOrd="0" presId="urn:microsoft.com/office/officeart/2008/layout/LinedList"/>
    <dgm:cxn modelId="{492282A1-7468-45AD-A3C0-E3B8FEE60538}" srcId="{5556C406-63D4-4D1E-8130-02543E090156}" destId="{6E974106-DB6B-462F-9829-6309CC0D3A18}" srcOrd="0" destOrd="0" parTransId="{23525E87-60FB-4029-AEFB-A2D25FFD63BC}" sibTransId="{068E3301-1570-44BE-B352-9F64D3244E25}"/>
    <dgm:cxn modelId="{0358CC0A-8849-4FAF-975B-85CF25A26286}" srcId="{5556C406-63D4-4D1E-8130-02543E090156}" destId="{FBEF385C-1D3C-4F59-93AF-63788C4F3856}" srcOrd="3" destOrd="0" parTransId="{B2E7402C-578E-4F85-8CDA-D7D9F402F361}" sibTransId="{A166883D-04DC-4D5E-A5B4-01311E222AC8}"/>
    <dgm:cxn modelId="{C41D051F-0C82-42C4-8846-73C425E5415E}" type="presOf" srcId="{DA1BB210-51D3-41D4-A4F5-EF6FF66A5503}" destId="{00800514-A7EF-4543-AA73-1527A195F7BA}" srcOrd="0" destOrd="0" presId="urn:microsoft.com/office/officeart/2008/layout/LinedList"/>
    <dgm:cxn modelId="{AF47F1A8-D3BB-40C5-A324-B20CAA98EA5A}" srcId="{5556C406-63D4-4D1E-8130-02543E090156}" destId="{E2C48978-8086-4B04-8EAA-E7CB4531149B}" srcOrd="2" destOrd="0" parTransId="{124C08C1-A4D1-431C-BFDD-E8DDA98E29D6}" sibTransId="{47C63ECD-620C-49E9-B849-E35E3A9440BF}"/>
    <dgm:cxn modelId="{41284F25-AAA3-4C00-A3F2-85A032FA067C}" type="presOf" srcId="{5556C406-63D4-4D1E-8130-02543E090156}" destId="{88DB1674-2EAF-42ED-B5EC-1B466F10898D}" srcOrd="0" destOrd="0" presId="urn:microsoft.com/office/officeart/2008/layout/LinedList"/>
    <dgm:cxn modelId="{3C14BAD3-4E7A-4701-B78E-8F238C17EFF6}" type="presOf" srcId="{0CDFFAC1-473C-4A57-9D7A-8BA143291CFD}" destId="{7DE55F01-0CE3-4C9D-9044-0E6558CE268E}" srcOrd="0" destOrd="0" presId="urn:microsoft.com/office/officeart/2008/layout/LinedList"/>
    <dgm:cxn modelId="{0B69B2D2-EE3B-49A6-B320-FCE53D2CFE84}" type="presParOf" srcId="{88DB1674-2EAF-42ED-B5EC-1B466F10898D}" destId="{0D8D5CC5-794A-4D73-84D7-23EE915D14A0}" srcOrd="0" destOrd="0" presId="urn:microsoft.com/office/officeart/2008/layout/LinedList"/>
    <dgm:cxn modelId="{F7F8E89A-A238-4251-9F3D-AA61D14E20AA}" type="presParOf" srcId="{88DB1674-2EAF-42ED-B5EC-1B466F10898D}" destId="{6CF7BF67-49EC-4C4F-8CA6-F6B869CCBCF6}" srcOrd="1" destOrd="0" presId="urn:microsoft.com/office/officeart/2008/layout/LinedList"/>
    <dgm:cxn modelId="{0EC60BB0-58F2-44A7-9CC6-2BA052343710}" type="presParOf" srcId="{6CF7BF67-49EC-4C4F-8CA6-F6B869CCBCF6}" destId="{30930146-AEE8-4E5A-8B77-A5EDE7500D80}" srcOrd="0" destOrd="0" presId="urn:microsoft.com/office/officeart/2008/layout/LinedList"/>
    <dgm:cxn modelId="{16B8045B-B4F2-4DBF-86D0-5690783CAEE7}" type="presParOf" srcId="{6CF7BF67-49EC-4C4F-8CA6-F6B869CCBCF6}" destId="{C283DA27-BD27-4567-839C-677B23902313}" srcOrd="1" destOrd="0" presId="urn:microsoft.com/office/officeart/2008/layout/LinedList"/>
    <dgm:cxn modelId="{EBEDA543-E7EF-4787-8848-4B043ABEC2A1}" type="presParOf" srcId="{88DB1674-2EAF-42ED-B5EC-1B466F10898D}" destId="{FC63EBA8-9CFE-413C-87A1-9B1ADE212EBC}" srcOrd="2" destOrd="0" presId="urn:microsoft.com/office/officeart/2008/layout/LinedList"/>
    <dgm:cxn modelId="{D4CF2914-0BC1-4645-AB7D-5350B19FA4D6}" type="presParOf" srcId="{88DB1674-2EAF-42ED-B5EC-1B466F10898D}" destId="{30F8DF54-F807-4926-8C18-8BA7B421D558}" srcOrd="3" destOrd="0" presId="urn:microsoft.com/office/officeart/2008/layout/LinedList"/>
    <dgm:cxn modelId="{D3AFF6BC-2D06-4BDC-8543-6EE8910403DE}" type="presParOf" srcId="{30F8DF54-F807-4926-8C18-8BA7B421D558}" destId="{00800514-A7EF-4543-AA73-1527A195F7BA}" srcOrd="0" destOrd="0" presId="urn:microsoft.com/office/officeart/2008/layout/LinedList"/>
    <dgm:cxn modelId="{A5BE1748-296B-4329-9427-F6D9EE13357A}" type="presParOf" srcId="{30F8DF54-F807-4926-8C18-8BA7B421D558}" destId="{1B7A3CE6-FAAB-4279-AC40-E7564D0632F1}" srcOrd="1" destOrd="0" presId="urn:microsoft.com/office/officeart/2008/layout/LinedList"/>
    <dgm:cxn modelId="{0C87EDF6-6BAC-422A-85EE-8FDF78967F0D}" type="presParOf" srcId="{88DB1674-2EAF-42ED-B5EC-1B466F10898D}" destId="{E7815973-4C7E-4E03-93E5-2DF3E5F5F12B}" srcOrd="4" destOrd="0" presId="urn:microsoft.com/office/officeart/2008/layout/LinedList"/>
    <dgm:cxn modelId="{59725BCC-2B5B-460C-96CA-2197D348DC97}" type="presParOf" srcId="{88DB1674-2EAF-42ED-B5EC-1B466F10898D}" destId="{C36B1D2C-C06F-45DB-B265-890BC8022760}" srcOrd="5" destOrd="0" presId="urn:microsoft.com/office/officeart/2008/layout/LinedList"/>
    <dgm:cxn modelId="{9F961B0C-7734-4C04-B1A7-E972B2796C8D}" type="presParOf" srcId="{C36B1D2C-C06F-45DB-B265-890BC8022760}" destId="{067899C1-9310-4EEF-8B88-6B237BDB6CFB}" srcOrd="0" destOrd="0" presId="urn:microsoft.com/office/officeart/2008/layout/LinedList"/>
    <dgm:cxn modelId="{013A2820-C5AC-4599-88D3-CB3DAC7A2152}" type="presParOf" srcId="{C36B1D2C-C06F-45DB-B265-890BC8022760}" destId="{5B988478-5574-4565-9AC9-217343E945AB}" srcOrd="1" destOrd="0" presId="urn:microsoft.com/office/officeart/2008/layout/LinedList"/>
    <dgm:cxn modelId="{289D8BE9-75E7-4BE9-BF83-349D48B725F0}" type="presParOf" srcId="{88DB1674-2EAF-42ED-B5EC-1B466F10898D}" destId="{1EFF9D30-98CB-45F4-93D7-76F7594936A8}" srcOrd="6" destOrd="0" presId="urn:microsoft.com/office/officeart/2008/layout/LinedList"/>
    <dgm:cxn modelId="{3A0652D3-BF78-474E-980F-8BDD13A70441}" type="presParOf" srcId="{88DB1674-2EAF-42ED-B5EC-1B466F10898D}" destId="{F10E9C5B-C6C3-4A29-B061-2187D4FD7243}" srcOrd="7" destOrd="0" presId="urn:microsoft.com/office/officeart/2008/layout/LinedList"/>
    <dgm:cxn modelId="{38814E7C-AAF6-4642-90D9-2F2EDB485EA4}" type="presParOf" srcId="{F10E9C5B-C6C3-4A29-B061-2187D4FD7243}" destId="{6F31D5D2-F6A7-4862-8D48-CE10759A5C7A}" srcOrd="0" destOrd="0" presId="urn:microsoft.com/office/officeart/2008/layout/LinedList"/>
    <dgm:cxn modelId="{9077A0EA-4CC0-45D2-8330-5806CF28EB1D}" type="presParOf" srcId="{F10E9C5B-C6C3-4A29-B061-2187D4FD7243}" destId="{026C1B08-8A42-4A3D-8527-D21E1A410DC9}" srcOrd="1" destOrd="0" presId="urn:microsoft.com/office/officeart/2008/layout/LinedList"/>
    <dgm:cxn modelId="{09E145D1-62B1-4011-9914-3707A4610C29}" type="presParOf" srcId="{88DB1674-2EAF-42ED-B5EC-1B466F10898D}" destId="{E10B9AC1-EDFD-4148-9838-CAAFD1E7C5D9}" srcOrd="8" destOrd="0" presId="urn:microsoft.com/office/officeart/2008/layout/LinedList"/>
    <dgm:cxn modelId="{52BCE94E-C5FD-4F60-9A6D-49C641891E77}" type="presParOf" srcId="{88DB1674-2EAF-42ED-B5EC-1B466F10898D}" destId="{A6342EAA-8D1D-4FA0-B946-1A33245FCDBC}" srcOrd="9" destOrd="0" presId="urn:microsoft.com/office/officeart/2008/layout/LinedList"/>
    <dgm:cxn modelId="{C41949F7-F726-4769-91EB-96DB191FD313}" type="presParOf" srcId="{A6342EAA-8D1D-4FA0-B946-1A33245FCDBC}" destId="{7DE55F01-0CE3-4C9D-9044-0E6558CE268E}" srcOrd="0" destOrd="0" presId="urn:microsoft.com/office/officeart/2008/layout/LinedList"/>
    <dgm:cxn modelId="{D944E27A-3002-46C0-A9F5-F1BDD0BDA7F2}" type="presParOf" srcId="{A6342EAA-8D1D-4FA0-B946-1A33245FCDBC}" destId="{32BA0434-27A7-4022-96E8-778F7C57A6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16B583-694A-430D-957E-A71280D46FFD}"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US"/>
        </a:p>
      </dgm:t>
    </dgm:pt>
    <dgm:pt modelId="{DF30C2E8-C482-4AB3-B92B-FDED05F919A2}">
      <dgm:prSet/>
      <dgm:spPr>
        <a:solidFill>
          <a:srgbClr val="C00000"/>
        </a:solidFill>
        <a:effectLst>
          <a:glow rad="228600">
            <a:schemeClr val="accent2">
              <a:satMod val="175000"/>
              <a:alpha val="40000"/>
            </a:schemeClr>
          </a:glow>
        </a:effectLst>
      </dgm:spPr>
      <dgm:t>
        <a:bodyPr/>
        <a:lstStyle/>
        <a:p>
          <a:pPr rtl="0"/>
          <a:r>
            <a:rPr lang="en-US" b="1" dirty="0"/>
            <a:t>Low-density lipoprotein (LDL)</a:t>
          </a:r>
          <a:endParaRPr lang="en-US" dirty="0"/>
        </a:p>
      </dgm:t>
    </dgm:pt>
    <dgm:pt modelId="{5B33BDA7-6BE3-44D7-B28E-6A9F3C826BC8}" type="parTrans" cxnId="{673F824F-5090-405B-A0F5-536284A291DB}">
      <dgm:prSet/>
      <dgm:spPr/>
      <dgm:t>
        <a:bodyPr/>
        <a:lstStyle/>
        <a:p>
          <a:endParaRPr lang="en-US"/>
        </a:p>
      </dgm:t>
    </dgm:pt>
    <dgm:pt modelId="{2F1789C1-BB2F-4964-B1CF-A0B797C1AD2B}" type="sibTrans" cxnId="{673F824F-5090-405B-A0F5-536284A291DB}">
      <dgm:prSet/>
      <dgm:spPr/>
      <dgm:t>
        <a:bodyPr/>
        <a:lstStyle/>
        <a:p>
          <a:endParaRPr lang="en-US"/>
        </a:p>
      </dgm:t>
    </dgm:pt>
    <dgm:pt modelId="{89B1C697-D3F3-4FE1-9FD7-32D485E9D779}" type="pres">
      <dgm:prSet presAssocID="{8216B583-694A-430D-957E-A71280D46FFD}" presName="Name0" presStyleCnt="0">
        <dgm:presLayoutVars>
          <dgm:dir/>
          <dgm:animLvl val="lvl"/>
          <dgm:resizeHandles val="exact"/>
        </dgm:presLayoutVars>
      </dgm:prSet>
      <dgm:spPr/>
      <dgm:t>
        <a:bodyPr/>
        <a:lstStyle/>
        <a:p>
          <a:endParaRPr lang="en-US"/>
        </a:p>
      </dgm:t>
    </dgm:pt>
    <dgm:pt modelId="{1642390E-ECA1-4A9D-9753-2C744AFB6120}" type="pres">
      <dgm:prSet presAssocID="{DF30C2E8-C482-4AB3-B92B-FDED05F919A2}" presName="linNode" presStyleCnt="0"/>
      <dgm:spPr/>
    </dgm:pt>
    <dgm:pt modelId="{25B61FDB-6D42-4AF3-A90B-62A08E288AB3}" type="pres">
      <dgm:prSet presAssocID="{DF30C2E8-C482-4AB3-B92B-FDED05F919A2}" presName="parentText" presStyleLbl="node1" presStyleIdx="0" presStyleCnt="1" custScaleX="263580">
        <dgm:presLayoutVars>
          <dgm:chMax val="1"/>
          <dgm:bulletEnabled val="1"/>
        </dgm:presLayoutVars>
      </dgm:prSet>
      <dgm:spPr/>
      <dgm:t>
        <a:bodyPr/>
        <a:lstStyle/>
        <a:p>
          <a:endParaRPr lang="en-US"/>
        </a:p>
      </dgm:t>
    </dgm:pt>
  </dgm:ptLst>
  <dgm:cxnLst>
    <dgm:cxn modelId="{895D6A12-4316-477E-8E41-CA882A06E97B}" type="presOf" srcId="{DF30C2E8-C482-4AB3-B92B-FDED05F919A2}" destId="{25B61FDB-6D42-4AF3-A90B-62A08E288AB3}" srcOrd="0" destOrd="0" presId="urn:microsoft.com/office/officeart/2005/8/layout/vList5"/>
    <dgm:cxn modelId="{673F824F-5090-405B-A0F5-536284A291DB}" srcId="{8216B583-694A-430D-957E-A71280D46FFD}" destId="{DF30C2E8-C482-4AB3-B92B-FDED05F919A2}" srcOrd="0" destOrd="0" parTransId="{5B33BDA7-6BE3-44D7-B28E-6A9F3C826BC8}" sibTransId="{2F1789C1-BB2F-4964-B1CF-A0B797C1AD2B}"/>
    <dgm:cxn modelId="{4B8D2D78-70B1-4981-AFCC-B7ED6542ED85}" type="presOf" srcId="{8216B583-694A-430D-957E-A71280D46FFD}" destId="{89B1C697-D3F3-4FE1-9FD7-32D485E9D779}" srcOrd="0" destOrd="0" presId="urn:microsoft.com/office/officeart/2005/8/layout/vList5"/>
    <dgm:cxn modelId="{F09CD65D-89A8-432F-998B-936006F4D2CA}" type="presParOf" srcId="{89B1C697-D3F3-4FE1-9FD7-32D485E9D779}" destId="{1642390E-ECA1-4A9D-9753-2C744AFB6120}" srcOrd="0" destOrd="0" presId="urn:microsoft.com/office/officeart/2005/8/layout/vList5"/>
    <dgm:cxn modelId="{A4102919-5B2C-40C0-ADC2-722EAC97E6C1}" type="presParOf" srcId="{1642390E-ECA1-4A9D-9753-2C744AFB6120}" destId="{25B61FDB-6D42-4AF3-A90B-62A08E288AB3}"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318BFCD-7F3D-4E40-ACE5-B94DE8D8E81E}" type="doc">
      <dgm:prSet loTypeId="urn:microsoft.com/office/officeart/2008/layout/LinedList" loCatId="list" qsTypeId="urn:microsoft.com/office/officeart/2005/8/quickstyle/3d1" qsCatId="3D" csTypeId="urn:microsoft.com/office/officeart/2005/8/colors/colorful4" csCatId="colorful" phldr="1"/>
      <dgm:spPr/>
      <dgm:t>
        <a:bodyPr/>
        <a:lstStyle/>
        <a:p>
          <a:endParaRPr lang="en-US"/>
        </a:p>
      </dgm:t>
    </dgm:pt>
    <dgm:pt modelId="{4F95B895-1F7A-4A6C-BE95-D758550CCBA0}">
      <dgm:prSet custT="1"/>
      <dgm:spPr>
        <a:scene3d>
          <a:camera prst="perspectiveFront"/>
          <a:lightRig rig="threePt" dir="t"/>
        </a:scene3d>
      </dgm:spPr>
      <dgm:t>
        <a:bodyPr/>
        <a:lstStyle/>
        <a:p>
          <a:pPr rtl="0"/>
          <a:r>
            <a:rPr lang="en-US" sz="3200" dirty="0"/>
            <a:t>The LDL receptors recognize and bind to (Apo B100) on the surface of the LDL particles.</a:t>
          </a:r>
        </a:p>
      </dgm:t>
    </dgm:pt>
    <dgm:pt modelId="{64680D81-02EA-435C-B527-B9674A4DDB55}" type="parTrans" cxnId="{A30CF96C-C2CB-46F7-8F5E-4C1AF319FCBA}">
      <dgm:prSet/>
      <dgm:spPr/>
      <dgm:t>
        <a:bodyPr/>
        <a:lstStyle/>
        <a:p>
          <a:endParaRPr lang="en-US"/>
        </a:p>
      </dgm:t>
    </dgm:pt>
    <dgm:pt modelId="{0AE525AA-31DC-4A24-AF2F-4F817BA7A5B0}" type="sibTrans" cxnId="{A30CF96C-C2CB-46F7-8F5E-4C1AF319FCBA}">
      <dgm:prSet/>
      <dgm:spPr/>
      <dgm:t>
        <a:bodyPr/>
        <a:lstStyle/>
        <a:p>
          <a:endParaRPr lang="en-US"/>
        </a:p>
      </dgm:t>
    </dgm:pt>
    <dgm:pt modelId="{086DB76A-D691-4BFD-9956-2C40D8A9B954}">
      <dgm:prSet custT="1"/>
      <dgm:spPr/>
      <dgm:t>
        <a:bodyPr/>
        <a:lstStyle/>
        <a:p>
          <a:pPr rtl="0"/>
          <a:r>
            <a:rPr lang="en-US" sz="3200" dirty="0"/>
            <a:t>The LDL receptor with its bound LDL particle is taken into the cell by </a:t>
          </a:r>
          <a:r>
            <a:rPr lang="en-US" sz="3200" dirty="0" smtClean="0"/>
            <a:t>endocytosis , then its subjected </a:t>
          </a:r>
          <a:r>
            <a:rPr lang="en-US" sz="3200" dirty="0"/>
            <a:t>to lysosomal digestion </a:t>
          </a:r>
          <a:r>
            <a:rPr lang="en-US" sz="3200" dirty="0" smtClean="0"/>
            <a:t>releasing cholesterol </a:t>
          </a:r>
          <a:r>
            <a:rPr lang="en-US" sz="3200" dirty="0"/>
            <a:t>inside the </a:t>
          </a:r>
          <a:r>
            <a:rPr lang="en-US" sz="3200" dirty="0" smtClean="0"/>
            <a:t>cell.</a:t>
          </a:r>
        </a:p>
      </dgm:t>
    </dgm:pt>
    <dgm:pt modelId="{F280DD50-769E-4F12-9B1F-21E7672C2CF1}" type="parTrans" cxnId="{5C6885E1-BB82-4AB4-9817-87657EADFC25}">
      <dgm:prSet/>
      <dgm:spPr/>
      <dgm:t>
        <a:bodyPr/>
        <a:lstStyle/>
        <a:p>
          <a:endParaRPr lang="en-US"/>
        </a:p>
      </dgm:t>
    </dgm:pt>
    <dgm:pt modelId="{0AAD2690-D2E4-4436-BCB8-C6D8B6F9DE09}" type="sibTrans" cxnId="{5C6885E1-BB82-4AB4-9817-87657EADFC25}">
      <dgm:prSet/>
      <dgm:spPr/>
      <dgm:t>
        <a:bodyPr/>
        <a:lstStyle/>
        <a:p>
          <a:endParaRPr lang="en-US"/>
        </a:p>
      </dgm:t>
    </dgm:pt>
    <dgm:pt modelId="{5E695004-1D07-4873-B8A5-7AE2FC3D0141}">
      <dgm:prSet custT="1"/>
      <dgm:spPr/>
      <dgm:t>
        <a:bodyPr/>
        <a:lstStyle/>
        <a:p>
          <a:pPr rtl="0"/>
          <a:r>
            <a:rPr lang="en-US" sz="3200" dirty="0"/>
            <a:t>The released cholesterol is used by cell  or stored (as </a:t>
          </a:r>
          <a:r>
            <a:rPr lang="en-US" sz="3200" dirty="0" smtClean="0"/>
            <a:t>cholesterol-   esters</a:t>
          </a:r>
          <a:r>
            <a:rPr lang="en-US" sz="3200" dirty="0"/>
            <a:t>) .</a:t>
          </a:r>
        </a:p>
      </dgm:t>
    </dgm:pt>
    <dgm:pt modelId="{50B865AC-3A72-44C7-89D8-F6118B496630}" type="parTrans" cxnId="{B232FE4C-147B-4929-98EF-876424C36C53}">
      <dgm:prSet/>
      <dgm:spPr/>
      <dgm:t>
        <a:bodyPr/>
        <a:lstStyle/>
        <a:p>
          <a:endParaRPr lang="en-US"/>
        </a:p>
      </dgm:t>
    </dgm:pt>
    <dgm:pt modelId="{971203F6-BA73-4790-B13C-CBCFFC3BE05D}" type="sibTrans" cxnId="{B232FE4C-147B-4929-98EF-876424C36C53}">
      <dgm:prSet/>
      <dgm:spPr/>
      <dgm:t>
        <a:bodyPr/>
        <a:lstStyle/>
        <a:p>
          <a:endParaRPr lang="en-US"/>
        </a:p>
      </dgm:t>
    </dgm:pt>
    <dgm:pt modelId="{F472B8FC-9151-47C3-8E53-893F5804B6A9}" type="pres">
      <dgm:prSet presAssocID="{0318BFCD-7F3D-4E40-ACE5-B94DE8D8E81E}" presName="vert0" presStyleCnt="0">
        <dgm:presLayoutVars>
          <dgm:dir/>
          <dgm:animOne val="branch"/>
          <dgm:animLvl val="lvl"/>
        </dgm:presLayoutVars>
      </dgm:prSet>
      <dgm:spPr/>
      <dgm:t>
        <a:bodyPr/>
        <a:lstStyle/>
        <a:p>
          <a:endParaRPr lang="en-US"/>
        </a:p>
      </dgm:t>
    </dgm:pt>
    <dgm:pt modelId="{2AD3B163-A49B-422E-92D4-A842D105BC52}" type="pres">
      <dgm:prSet presAssocID="{4F95B895-1F7A-4A6C-BE95-D758550CCBA0}" presName="thickLine" presStyleLbl="alignNode1" presStyleIdx="0" presStyleCnt="3"/>
      <dgm:spPr/>
    </dgm:pt>
    <dgm:pt modelId="{849AC922-EF92-47A6-B56D-C5A3772210C4}" type="pres">
      <dgm:prSet presAssocID="{4F95B895-1F7A-4A6C-BE95-D758550CCBA0}" presName="horz1" presStyleCnt="0"/>
      <dgm:spPr/>
    </dgm:pt>
    <dgm:pt modelId="{70C46FA8-9EFA-477E-AE0C-E42A11949F31}" type="pres">
      <dgm:prSet presAssocID="{4F95B895-1F7A-4A6C-BE95-D758550CCBA0}" presName="tx1" presStyleLbl="revTx" presStyleIdx="0" presStyleCnt="3"/>
      <dgm:spPr/>
      <dgm:t>
        <a:bodyPr/>
        <a:lstStyle/>
        <a:p>
          <a:endParaRPr lang="en-US"/>
        </a:p>
      </dgm:t>
    </dgm:pt>
    <dgm:pt modelId="{DBCDAD08-ECF1-4328-B085-9519C0C7CD08}" type="pres">
      <dgm:prSet presAssocID="{4F95B895-1F7A-4A6C-BE95-D758550CCBA0}" presName="vert1" presStyleCnt="0"/>
      <dgm:spPr/>
    </dgm:pt>
    <dgm:pt modelId="{73E872E7-9AA1-41E8-981D-FB435DDFF2DD}" type="pres">
      <dgm:prSet presAssocID="{086DB76A-D691-4BFD-9956-2C40D8A9B954}" presName="thickLine" presStyleLbl="alignNode1" presStyleIdx="1" presStyleCnt="3"/>
      <dgm:spPr/>
    </dgm:pt>
    <dgm:pt modelId="{577E35B7-205D-4040-B168-1A75520B8691}" type="pres">
      <dgm:prSet presAssocID="{086DB76A-D691-4BFD-9956-2C40D8A9B954}" presName="horz1" presStyleCnt="0"/>
      <dgm:spPr/>
    </dgm:pt>
    <dgm:pt modelId="{C6E98944-2E92-4120-B915-6BA1605768ED}" type="pres">
      <dgm:prSet presAssocID="{086DB76A-D691-4BFD-9956-2C40D8A9B954}" presName="tx1" presStyleLbl="revTx" presStyleIdx="1" presStyleCnt="3"/>
      <dgm:spPr/>
      <dgm:t>
        <a:bodyPr/>
        <a:lstStyle/>
        <a:p>
          <a:endParaRPr lang="en-US"/>
        </a:p>
      </dgm:t>
    </dgm:pt>
    <dgm:pt modelId="{4F3A68E4-CA1E-464A-A46C-C1D2798D4814}" type="pres">
      <dgm:prSet presAssocID="{086DB76A-D691-4BFD-9956-2C40D8A9B954}" presName="vert1" presStyleCnt="0"/>
      <dgm:spPr/>
    </dgm:pt>
    <dgm:pt modelId="{ABE481B3-B4ED-4419-B028-7A05DCC32B27}" type="pres">
      <dgm:prSet presAssocID="{5E695004-1D07-4873-B8A5-7AE2FC3D0141}" presName="thickLine" presStyleLbl="alignNode1" presStyleIdx="2" presStyleCnt="3"/>
      <dgm:spPr/>
    </dgm:pt>
    <dgm:pt modelId="{B1A13224-AB25-408B-AFBB-B5BF27B25269}" type="pres">
      <dgm:prSet presAssocID="{5E695004-1D07-4873-B8A5-7AE2FC3D0141}" presName="horz1" presStyleCnt="0"/>
      <dgm:spPr/>
    </dgm:pt>
    <dgm:pt modelId="{CEFFECF6-D09F-4AC0-BDCC-F959921479A2}" type="pres">
      <dgm:prSet presAssocID="{5E695004-1D07-4873-B8A5-7AE2FC3D0141}" presName="tx1" presStyleLbl="revTx" presStyleIdx="2" presStyleCnt="3"/>
      <dgm:spPr/>
      <dgm:t>
        <a:bodyPr/>
        <a:lstStyle/>
        <a:p>
          <a:endParaRPr lang="en-US"/>
        </a:p>
      </dgm:t>
    </dgm:pt>
    <dgm:pt modelId="{536445EE-8C4B-42E9-BAAC-AD9CAC50603F}" type="pres">
      <dgm:prSet presAssocID="{5E695004-1D07-4873-B8A5-7AE2FC3D0141}" presName="vert1" presStyleCnt="0"/>
      <dgm:spPr/>
    </dgm:pt>
  </dgm:ptLst>
  <dgm:cxnLst>
    <dgm:cxn modelId="{0B2C41FD-9455-428C-8F0A-D4E95DD7D393}" type="presOf" srcId="{4F95B895-1F7A-4A6C-BE95-D758550CCBA0}" destId="{70C46FA8-9EFA-477E-AE0C-E42A11949F31}" srcOrd="0" destOrd="0" presId="urn:microsoft.com/office/officeart/2008/layout/LinedList"/>
    <dgm:cxn modelId="{DDCAD064-117E-4FF8-92F5-3273BF6B15A9}" type="presOf" srcId="{086DB76A-D691-4BFD-9956-2C40D8A9B954}" destId="{C6E98944-2E92-4120-B915-6BA1605768ED}" srcOrd="0" destOrd="0" presId="urn:microsoft.com/office/officeart/2008/layout/LinedList"/>
    <dgm:cxn modelId="{A30CF96C-C2CB-46F7-8F5E-4C1AF319FCBA}" srcId="{0318BFCD-7F3D-4E40-ACE5-B94DE8D8E81E}" destId="{4F95B895-1F7A-4A6C-BE95-D758550CCBA0}" srcOrd="0" destOrd="0" parTransId="{64680D81-02EA-435C-B527-B9674A4DDB55}" sibTransId="{0AE525AA-31DC-4A24-AF2F-4F817BA7A5B0}"/>
    <dgm:cxn modelId="{87BE303B-F4A8-402D-AA4B-D6D6BB88F3FF}" type="presOf" srcId="{0318BFCD-7F3D-4E40-ACE5-B94DE8D8E81E}" destId="{F472B8FC-9151-47C3-8E53-893F5804B6A9}" srcOrd="0" destOrd="0" presId="urn:microsoft.com/office/officeart/2008/layout/LinedList"/>
    <dgm:cxn modelId="{B232FE4C-147B-4929-98EF-876424C36C53}" srcId="{0318BFCD-7F3D-4E40-ACE5-B94DE8D8E81E}" destId="{5E695004-1D07-4873-B8A5-7AE2FC3D0141}" srcOrd="2" destOrd="0" parTransId="{50B865AC-3A72-44C7-89D8-F6118B496630}" sibTransId="{971203F6-BA73-4790-B13C-CBCFFC3BE05D}"/>
    <dgm:cxn modelId="{972CEF36-3A51-426B-A6E2-10634FD5E4CB}" type="presOf" srcId="{5E695004-1D07-4873-B8A5-7AE2FC3D0141}" destId="{CEFFECF6-D09F-4AC0-BDCC-F959921479A2}" srcOrd="0" destOrd="0" presId="urn:microsoft.com/office/officeart/2008/layout/LinedList"/>
    <dgm:cxn modelId="{5C6885E1-BB82-4AB4-9817-87657EADFC25}" srcId="{0318BFCD-7F3D-4E40-ACE5-B94DE8D8E81E}" destId="{086DB76A-D691-4BFD-9956-2C40D8A9B954}" srcOrd="1" destOrd="0" parTransId="{F280DD50-769E-4F12-9B1F-21E7672C2CF1}" sibTransId="{0AAD2690-D2E4-4436-BCB8-C6D8B6F9DE09}"/>
    <dgm:cxn modelId="{78A11436-9549-41CE-943E-B4358548F485}" type="presParOf" srcId="{F472B8FC-9151-47C3-8E53-893F5804B6A9}" destId="{2AD3B163-A49B-422E-92D4-A842D105BC52}" srcOrd="0" destOrd="0" presId="urn:microsoft.com/office/officeart/2008/layout/LinedList"/>
    <dgm:cxn modelId="{FF10E21B-EE04-47F4-B4E8-D66878BD440F}" type="presParOf" srcId="{F472B8FC-9151-47C3-8E53-893F5804B6A9}" destId="{849AC922-EF92-47A6-B56D-C5A3772210C4}" srcOrd="1" destOrd="0" presId="urn:microsoft.com/office/officeart/2008/layout/LinedList"/>
    <dgm:cxn modelId="{40E724EC-D278-45FF-9CFB-E78EC218BE3F}" type="presParOf" srcId="{849AC922-EF92-47A6-B56D-C5A3772210C4}" destId="{70C46FA8-9EFA-477E-AE0C-E42A11949F31}" srcOrd="0" destOrd="0" presId="urn:microsoft.com/office/officeart/2008/layout/LinedList"/>
    <dgm:cxn modelId="{35DC660D-39D8-48BC-B311-82617DCAA677}" type="presParOf" srcId="{849AC922-EF92-47A6-B56D-C5A3772210C4}" destId="{DBCDAD08-ECF1-4328-B085-9519C0C7CD08}" srcOrd="1" destOrd="0" presId="urn:microsoft.com/office/officeart/2008/layout/LinedList"/>
    <dgm:cxn modelId="{377F6454-2449-4EF4-8242-4EF555D269D6}" type="presParOf" srcId="{F472B8FC-9151-47C3-8E53-893F5804B6A9}" destId="{73E872E7-9AA1-41E8-981D-FB435DDFF2DD}" srcOrd="2" destOrd="0" presId="urn:microsoft.com/office/officeart/2008/layout/LinedList"/>
    <dgm:cxn modelId="{331CBBD0-21CD-4F6A-B157-D6B0A2401EFA}" type="presParOf" srcId="{F472B8FC-9151-47C3-8E53-893F5804B6A9}" destId="{577E35B7-205D-4040-B168-1A75520B8691}" srcOrd="3" destOrd="0" presId="urn:microsoft.com/office/officeart/2008/layout/LinedList"/>
    <dgm:cxn modelId="{ADC3E2F7-AF03-4CCB-A2EA-C6B0D7BE103E}" type="presParOf" srcId="{577E35B7-205D-4040-B168-1A75520B8691}" destId="{C6E98944-2E92-4120-B915-6BA1605768ED}" srcOrd="0" destOrd="0" presId="urn:microsoft.com/office/officeart/2008/layout/LinedList"/>
    <dgm:cxn modelId="{DFD568E7-E6BE-4D30-9AE6-4E0B94D5DEA8}" type="presParOf" srcId="{577E35B7-205D-4040-B168-1A75520B8691}" destId="{4F3A68E4-CA1E-464A-A46C-C1D2798D4814}" srcOrd="1" destOrd="0" presId="urn:microsoft.com/office/officeart/2008/layout/LinedList"/>
    <dgm:cxn modelId="{16DCD15A-3B43-4A8F-A04D-82B7CA491611}" type="presParOf" srcId="{F472B8FC-9151-47C3-8E53-893F5804B6A9}" destId="{ABE481B3-B4ED-4419-B028-7A05DCC32B27}" srcOrd="4" destOrd="0" presId="urn:microsoft.com/office/officeart/2008/layout/LinedList"/>
    <dgm:cxn modelId="{800780D5-4AC1-44C0-B5B1-B2E42F2E27FD}" type="presParOf" srcId="{F472B8FC-9151-47C3-8E53-893F5804B6A9}" destId="{B1A13224-AB25-408B-AFBB-B5BF27B25269}" srcOrd="5" destOrd="0" presId="urn:microsoft.com/office/officeart/2008/layout/LinedList"/>
    <dgm:cxn modelId="{B0334CCD-BC32-4F4C-B6E2-916EDF950F7D}" type="presParOf" srcId="{B1A13224-AB25-408B-AFBB-B5BF27B25269}" destId="{CEFFECF6-D09F-4AC0-BDCC-F959921479A2}" srcOrd="0" destOrd="0" presId="urn:microsoft.com/office/officeart/2008/layout/LinedList"/>
    <dgm:cxn modelId="{38B99BDB-79A9-4791-9A53-698D829B3EE6}" type="presParOf" srcId="{B1A13224-AB25-408B-AFBB-B5BF27B25269}" destId="{536445EE-8C4B-42E9-BAAC-AD9CAC5060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51C9302-7D00-4E7E-B273-78716B7F9E2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28B8369-8745-4ADA-94B9-C1C66E2852A3}">
      <dgm:prSet/>
      <dgm:spPr>
        <a:solidFill>
          <a:srgbClr val="FFC000"/>
        </a:solidFill>
        <a:effectLst>
          <a:glow rad="139700">
            <a:schemeClr val="accent5">
              <a:satMod val="175000"/>
              <a:alpha val="40000"/>
            </a:schemeClr>
          </a:glow>
          <a:reflection blurRad="6350" stA="50000" endA="300" endPos="55000" dir="5400000" sy="-100000" algn="bl" rotWithShape="0"/>
        </a:effectLst>
      </dgm:spPr>
      <dgm:t>
        <a:bodyPr/>
        <a:lstStyle/>
        <a:p>
          <a:pPr rtl="0"/>
          <a:r>
            <a:rPr lang="en-US" dirty="0"/>
            <a:t>All cells (except RBC ) are able to synthesize cholesterol from acetyl CoA and could satisfy their requirements by biosynthesis. </a:t>
          </a:r>
        </a:p>
      </dgm:t>
    </dgm:pt>
    <dgm:pt modelId="{D4C9D0FA-3730-44D6-8500-577FD9EE4539}" type="parTrans" cxnId="{FFB24996-AC8F-4BB3-B0F9-2AD320CFB7AF}">
      <dgm:prSet/>
      <dgm:spPr/>
      <dgm:t>
        <a:bodyPr/>
        <a:lstStyle/>
        <a:p>
          <a:endParaRPr lang="en-US"/>
        </a:p>
      </dgm:t>
    </dgm:pt>
    <dgm:pt modelId="{7D41387A-0EDD-49DC-8D15-CC4CF288CB79}" type="sibTrans" cxnId="{FFB24996-AC8F-4BB3-B0F9-2AD320CFB7AF}">
      <dgm:prSet/>
      <dgm:spPr/>
      <dgm:t>
        <a:bodyPr/>
        <a:lstStyle/>
        <a:p>
          <a:endParaRPr lang="en-US"/>
        </a:p>
      </dgm:t>
    </dgm:pt>
    <dgm:pt modelId="{D2E38B91-C480-4CE5-94C0-AC21C74C8348}" type="pres">
      <dgm:prSet presAssocID="{A51C9302-7D00-4E7E-B273-78716B7F9E28}" presName="Name0" presStyleCnt="0">
        <dgm:presLayoutVars>
          <dgm:dir/>
          <dgm:animLvl val="lvl"/>
          <dgm:resizeHandles val="exact"/>
        </dgm:presLayoutVars>
      </dgm:prSet>
      <dgm:spPr/>
      <dgm:t>
        <a:bodyPr/>
        <a:lstStyle/>
        <a:p>
          <a:endParaRPr lang="en-US"/>
        </a:p>
      </dgm:t>
    </dgm:pt>
    <dgm:pt modelId="{5E6E4BA3-4685-4897-BBC5-BD72FD6B159E}" type="pres">
      <dgm:prSet presAssocID="{128B8369-8745-4ADA-94B9-C1C66E2852A3}" presName="linNode" presStyleCnt="0"/>
      <dgm:spPr/>
    </dgm:pt>
    <dgm:pt modelId="{C753394B-C4D0-41A0-AA02-2D8F5C4DEEA4}" type="pres">
      <dgm:prSet presAssocID="{128B8369-8745-4ADA-94B9-C1C66E2852A3}" presName="parentText" presStyleLbl="node1" presStyleIdx="0" presStyleCnt="1" custScaleX="277778" custLinFactNeighborX="30970">
        <dgm:presLayoutVars>
          <dgm:chMax val="1"/>
          <dgm:bulletEnabled val="1"/>
        </dgm:presLayoutVars>
      </dgm:prSet>
      <dgm:spPr/>
      <dgm:t>
        <a:bodyPr/>
        <a:lstStyle/>
        <a:p>
          <a:endParaRPr lang="en-US"/>
        </a:p>
      </dgm:t>
    </dgm:pt>
  </dgm:ptLst>
  <dgm:cxnLst>
    <dgm:cxn modelId="{F603FC48-1700-45E2-A684-D5FB179267E2}" type="presOf" srcId="{128B8369-8745-4ADA-94B9-C1C66E2852A3}" destId="{C753394B-C4D0-41A0-AA02-2D8F5C4DEEA4}" srcOrd="0" destOrd="0" presId="urn:microsoft.com/office/officeart/2005/8/layout/vList5"/>
    <dgm:cxn modelId="{FFB24996-AC8F-4BB3-B0F9-2AD320CFB7AF}" srcId="{A51C9302-7D00-4E7E-B273-78716B7F9E28}" destId="{128B8369-8745-4ADA-94B9-C1C66E2852A3}" srcOrd="0" destOrd="0" parTransId="{D4C9D0FA-3730-44D6-8500-577FD9EE4539}" sibTransId="{7D41387A-0EDD-49DC-8D15-CC4CF288CB79}"/>
    <dgm:cxn modelId="{A367E395-2F4B-4C34-97D8-1F4E037C588A}" type="presOf" srcId="{A51C9302-7D00-4E7E-B273-78716B7F9E28}" destId="{D2E38B91-C480-4CE5-94C0-AC21C74C8348}" srcOrd="0" destOrd="0" presId="urn:microsoft.com/office/officeart/2005/8/layout/vList5"/>
    <dgm:cxn modelId="{ACF1C7FE-F93C-475C-9B3C-FCBC0265F57A}" type="presParOf" srcId="{D2E38B91-C480-4CE5-94C0-AC21C74C8348}" destId="{5E6E4BA3-4685-4897-BBC5-BD72FD6B159E}" srcOrd="0" destOrd="0" presId="urn:microsoft.com/office/officeart/2005/8/layout/vList5"/>
    <dgm:cxn modelId="{632A6783-8203-4304-B9FD-FB230E65E18A}" type="presParOf" srcId="{5E6E4BA3-4685-4897-BBC5-BD72FD6B159E}" destId="{C753394B-C4D0-41A0-AA02-2D8F5C4DEEA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8D4D044-EB9C-404C-81D6-12B4BD70EC3F}"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71F56873-7B98-4474-AE16-2F0E3A465BC9}">
      <dgm:prSet/>
      <dgm:spPr>
        <a:ln>
          <a:solidFill>
            <a:schemeClr val="bg1"/>
          </a:solid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dgm:spPr>
      <dgm:t>
        <a:bodyPr/>
        <a:lstStyle/>
        <a:p>
          <a:pPr rtl="0"/>
          <a:r>
            <a:rPr lang="en-US" dirty="0"/>
            <a:t>WHY?????</a:t>
          </a:r>
        </a:p>
      </dgm:t>
    </dgm:pt>
    <dgm:pt modelId="{A1BF693C-8D5A-4DDA-9061-B2C5E7B954BF}" type="parTrans" cxnId="{E669C2A7-DB3E-4952-A4C6-B1915C5B38DF}">
      <dgm:prSet/>
      <dgm:spPr/>
      <dgm:t>
        <a:bodyPr/>
        <a:lstStyle/>
        <a:p>
          <a:endParaRPr lang="en-US"/>
        </a:p>
      </dgm:t>
    </dgm:pt>
    <dgm:pt modelId="{11F2223B-D024-4F82-9C5E-EF9562F38906}" type="sibTrans" cxnId="{E669C2A7-DB3E-4952-A4C6-B1915C5B38DF}">
      <dgm:prSet/>
      <dgm:spPr/>
      <dgm:t>
        <a:bodyPr/>
        <a:lstStyle/>
        <a:p>
          <a:endParaRPr lang="en-US"/>
        </a:p>
      </dgm:t>
    </dgm:pt>
    <dgm:pt modelId="{3799C76F-5743-4DEE-9B7F-6C01985CA5E3}" type="pres">
      <dgm:prSet presAssocID="{48D4D044-EB9C-404C-81D6-12B4BD70EC3F}" presName="Name0" presStyleCnt="0">
        <dgm:presLayoutVars>
          <dgm:dir/>
          <dgm:animLvl val="lvl"/>
          <dgm:resizeHandles val="exact"/>
        </dgm:presLayoutVars>
      </dgm:prSet>
      <dgm:spPr/>
      <dgm:t>
        <a:bodyPr/>
        <a:lstStyle/>
        <a:p>
          <a:endParaRPr lang="en-US"/>
        </a:p>
      </dgm:t>
    </dgm:pt>
    <dgm:pt modelId="{41EBDF75-7D3B-4C34-8D4A-62B8A5F9CD8F}" type="pres">
      <dgm:prSet presAssocID="{71F56873-7B98-4474-AE16-2F0E3A465BC9}" presName="linNode" presStyleCnt="0"/>
      <dgm:spPr/>
    </dgm:pt>
    <dgm:pt modelId="{08AA41BC-6F9F-4B9D-B88D-3C7B5D7C9E42}" type="pres">
      <dgm:prSet presAssocID="{71F56873-7B98-4474-AE16-2F0E3A465BC9}" presName="parentText" presStyleLbl="node1" presStyleIdx="0" presStyleCnt="1" custScaleX="217898">
        <dgm:presLayoutVars>
          <dgm:chMax val="1"/>
          <dgm:bulletEnabled val="1"/>
        </dgm:presLayoutVars>
      </dgm:prSet>
      <dgm:spPr/>
      <dgm:t>
        <a:bodyPr/>
        <a:lstStyle/>
        <a:p>
          <a:endParaRPr lang="en-US"/>
        </a:p>
      </dgm:t>
    </dgm:pt>
  </dgm:ptLst>
  <dgm:cxnLst>
    <dgm:cxn modelId="{03D7A51E-BB3E-4993-856C-C539085791AB}" type="presOf" srcId="{71F56873-7B98-4474-AE16-2F0E3A465BC9}" destId="{08AA41BC-6F9F-4B9D-B88D-3C7B5D7C9E42}" srcOrd="0" destOrd="0" presId="urn:microsoft.com/office/officeart/2005/8/layout/vList5"/>
    <dgm:cxn modelId="{E669C2A7-DB3E-4952-A4C6-B1915C5B38DF}" srcId="{48D4D044-EB9C-404C-81D6-12B4BD70EC3F}" destId="{71F56873-7B98-4474-AE16-2F0E3A465BC9}" srcOrd="0" destOrd="0" parTransId="{A1BF693C-8D5A-4DDA-9061-B2C5E7B954BF}" sibTransId="{11F2223B-D024-4F82-9C5E-EF9562F38906}"/>
    <dgm:cxn modelId="{3F14DF7B-095B-408C-BD3F-9906C8224698}" type="presOf" srcId="{48D4D044-EB9C-404C-81D6-12B4BD70EC3F}" destId="{3799C76F-5743-4DEE-9B7F-6C01985CA5E3}" srcOrd="0" destOrd="0" presId="urn:microsoft.com/office/officeart/2005/8/layout/vList5"/>
    <dgm:cxn modelId="{8B584E4E-1C2E-4268-804E-3DCB63F5A016}" type="presParOf" srcId="{3799C76F-5743-4DEE-9B7F-6C01985CA5E3}" destId="{41EBDF75-7D3B-4C34-8D4A-62B8A5F9CD8F}" srcOrd="0" destOrd="0" presId="urn:microsoft.com/office/officeart/2005/8/layout/vList5"/>
    <dgm:cxn modelId="{6EF257C1-E393-4E25-82BA-5A60E67A6402}" type="presParOf" srcId="{41EBDF75-7D3B-4C34-8D4A-62B8A5F9CD8F}" destId="{08AA41BC-6F9F-4B9D-B88D-3C7B5D7C9E42}"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9B65E08-7C39-47A4-8ABA-BA5C6B6220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83F1546-94A6-4A37-824C-BA9B360B9B43}">
      <dgm:prSet/>
      <dgm:spPr>
        <a:solidFill>
          <a:srgbClr val="92D050"/>
        </a:solidFill>
        <a:effectLst>
          <a:glow rad="101600">
            <a:schemeClr val="accent4">
              <a:satMod val="175000"/>
              <a:alpha val="40000"/>
            </a:schemeClr>
          </a:glow>
          <a:reflection blurRad="6350" stA="50000" endA="300" endPos="55500" dist="50800" dir="5400000" sy="-100000" algn="bl" rotWithShape="0"/>
          <a:softEdge rad="31750"/>
        </a:effectLst>
      </dgm:spPr>
      <dgm:t>
        <a:bodyPr/>
        <a:lstStyle/>
        <a:p>
          <a:pPr rtl="0"/>
          <a:r>
            <a:rPr lang="en-US" dirty="0"/>
            <a:t>However, in practice all cells appear to prefer to take up pre-formed cholesterol circulating in plasma lipoproteins.  </a:t>
          </a:r>
        </a:p>
      </dgm:t>
    </dgm:pt>
    <dgm:pt modelId="{477F09B6-6C0B-43C9-98FA-07D4D5FE4CFE}" type="parTrans" cxnId="{0A09553A-F2C8-4EF0-9664-CADACE32C6A8}">
      <dgm:prSet/>
      <dgm:spPr/>
      <dgm:t>
        <a:bodyPr/>
        <a:lstStyle/>
        <a:p>
          <a:endParaRPr lang="en-US"/>
        </a:p>
      </dgm:t>
    </dgm:pt>
    <dgm:pt modelId="{CB2375C3-9B2C-4E2B-8273-956703E213F0}" type="sibTrans" cxnId="{0A09553A-F2C8-4EF0-9664-CADACE32C6A8}">
      <dgm:prSet/>
      <dgm:spPr/>
      <dgm:t>
        <a:bodyPr/>
        <a:lstStyle/>
        <a:p>
          <a:endParaRPr lang="en-US"/>
        </a:p>
      </dgm:t>
    </dgm:pt>
    <dgm:pt modelId="{E7A36996-0BFF-49F3-8DBF-EFBE4D7B40A3}" type="pres">
      <dgm:prSet presAssocID="{59B65E08-7C39-47A4-8ABA-BA5C6B622011}" presName="Name0" presStyleCnt="0">
        <dgm:presLayoutVars>
          <dgm:dir/>
          <dgm:animLvl val="lvl"/>
          <dgm:resizeHandles val="exact"/>
        </dgm:presLayoutVars>
      </dgm:prSet>
      <dgm:spPr/>
      <dgm:t>
        <a:bodyPr/>
        <a:lstStyle/>
        <a:p>
          <a:endParaRPr lang="en-US"/>
        </a:p>
      </dgm:t>
    </dgm:pt>
    <dgm:pt modelId="{A342FAA3-44E9-4F10-B360-9679DB8F0623}" type="pres">
      <dgm:prSet presAssocID="{D83F1546-94A6-4A37-824C-BA9B360B9B43}" presName="linNode" presStyleCnt="0"/>
      <dgm:spPr/>
    </dgm:pt>
    <dgm:pt modelId="{3DCC88B1-1A9E-4A9C-A691-7868D0BAE3F7}" type="pres">
      <dgm:prSet presAssocID="{D83F1546-94A6-4A37-824C-BA9B360B9B43}" presName="parentText" presStyleLbl="node1" presStyleIdx="0" presStyleCnt="1" custScaleX="277777" custLinFactNeighborX="-33334">
        <dgm:presLayoutVars>
          <dgm:chMax val="1"/>
          <dgm:bulletEnabled val="1"/>
        </dgm:presLayoutVars>
      </dgm:prSet>
      <dgm:spPr/>
      <dgm:t>
        <a:bodyPr/>
        <a:lstStyle/>
        <a:p>
          <a:endParaRPr lang="en-US"/>
        </a:p>
      </dgm:t>
    </dgm:pt>
  </dgm:ptLst>
  <dgm:cxnLst>
    <dgm:cxn modelId="{AB5D633B-0590-4BBF-AB58-8720441A0EAF}" type="presOf" srcId="{59B65E08-7C39-47A4-8ABA-BA5C6B622011}" destId="{E7A36996-0BFF-49F3-8DBF-EFBE4D7B40A3}" srcOrd="0" destOrd="0" presId="urn:microsoft.com/office/officeart/2005/8/layout/vList5"/>
    <dgm:cxn modelId="{05A4EEA7-9523-4B0E-8D74-2D6D1132304E}" type="presOf" srcId="{D83F1546-94A6-4A37-824C-BA9B360B9B43}" destId="{3DCC88B1-1A9E-4A9C-A691-7868D0BAE3F7}" srcOrd="0" destOrd="0" presId="urn:microsoft.com/office/officeart/2005/8/layout/vList5"/>
    <dgm:cxn modelId="{0A09553A-F2C8-4EF0-9664-CADACE32C6A8}" srcId="{59B65E08-7C39-47A4-8ABA-BA5C6B622011}" destId="{D83F1546-94A6-4A37-824C-BA9B360B9B43}" srcOrd="0" destOrd="0" parTransId="{477F09B6-6C0B-43C9-98FA-07D4D5FE4CFE}" sibTransId="{CB2375C3-9B2C-4E2B-8273-956703E213F0}"/>
    <dgm:cxn modelId="{F764EB54-C5C2-4E8E-BBC7-A5CF3E1BD257}" type="presParOf" srcId="{E7A36996-0BFF-49F3-8DBF-EFBE4D7B40A3}" destId="{A342FAA3-44E9-4F10-B360-9679DB8F0623}" srcOrd="0" destOrd="0" presId="urn:microsoft.com/office/officeart/2005/8/layout/vList5"/>
    <dgm:cxn modelId="{B228148B-8801-46FF-9B81-DDC2B6F952D0}" type="presParOf" srcId="{A342FAA3-44E9-4F10-B360-9679DB8F0623}" destId="{3DCC88B1-1A9E-4A9C-A691-7868D0BAE3F7}"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4CA74B6-D705-43DA-B01D-1EB9C68F5B65}"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358A8C30-A2CA-43E2-9649-B0DC535760FC}">
      <dgm:prSet/>
      <dgm:spPr/>
      <dgm:t>
        <a:bodyPr/>
        <a:lstStyle/>
        <a:p>
          <a:pPr rtl="0"/>
          <a:r>
            <a:rPr lang="en-US" dirty="0"/>
            <a:t>How does </a:t>
          </a:r>
          <a:r>
            <a:rPr lang="en-US" b="1" dirty="0">
              <a:solidFill>
                <a:srgbClr val="FFFF00"/>
              </a:solidFill>
            </a:rPr>
            <a:t>LDL</a:t>
          </a:r>
          <a:r>
            <a:rPr lang="en-US" dirty="0"/>
            <a:t> differ from</a:t>
          </a:r>
          <a:r>
            <a:rPr lang="en-US" b="1" dirty="0"/>
            <a:t> </a:t>
          </a:r>
          <a:r>
            <a:rPr lang="en-US" b="1" dirty="0">
              <a:solidFill>
                <a:srgbClr val="FFFF00"/>
              </a:solidFill>
            </a:rPr>
            <a:t>chylomicrons</a:t>
          </a:r>
          <a:r>
            <a:rPr lang="en-US" dirty="0">
              <a:solidFill>
                <a:srgbClr val="FFFF00"/>
              </a:solidFill>
            </a:rPr>
            <a:t> and </a:t>
          </a:r>
          <a:r>
            <a:rPr lang="en-US" b="1" dirty="0">
              <a:solidFill>
                <a:srgbClr val="FFFF00"/>
              </a:solidFill>
            </a:rPr>
            <a:t>VLDL </a:t>
          </a:r>
          <a:r>
            <a:rPr lang="en-US" dirty="0"/>
            <a:t>in the metabolism</a:t>
          </a:r>
          <a:r>
            <a:rPr lang="en-US" b="1" dirty="0"/>
            <a:t> ??? </a:t>
          </a:r>
          <a:r>
            <a:rPr lang="en-US" dirty="0"/>
            <a:t>  </a:t>
          </a:r>
        </a:p>
      </dgm:t>
    </dgm:pt>
    <dgm:pt modelId="{1C9E5112-73B4-4DD7-A463-34B1C018E80A}" type="parTrans" cxnId="{87C95D82-A37D-469D-B3FD-B3EE4610F650}">
      <dgm:prSet/>
      <dgm:spPr/>
      <dgm:t>
        <a:bodyPr/>
        <a:lstStyle/>
        <a:p>
          <a:endParaRPr lang="en-US"/>
        </a:p>
      </dgm:t>
    </dgm:pt>
    <dgm:pt modelId="{C87DAEF7-23A1-497A-BB8F-DC1456396E3A}" type="sibTrans" cxnId="{87C95D82-A37D-469D-B3FD-B3EE4610F650}">
      <dgm:prSet/>
      <dgm:spPr/>
      <dgm:t>
        <a:bodyPr/>
        <a:lstStyle/>
        <a:p>
          <a:endParaRPr lang="en-US"/>
        </a:p>
      </dgm:t>
    </dgm:pt>
    <dgm:pt modelId="{7C662390-54B4-4499-B6C3-DE965084B780}" type="pres">
      <dgm:prSet presAssocID="{94CA74B6-D705-43DA-B01D-1EB9C68F5B65}" presName="linear" presStyleCnt="0">
        <dgm:presLayoutVars>
          <dgm:animLvl val="lvl"/>
          <dgm:resizeHandles val="exact"/>
        </dgm:presLayoutVars>
      </dgm:prSet>
      <dgm:spPr/>
      <dgm:t>
        <a:bodyPr/>
        <a:lstStyle/>
        <a:p>
          <a:endParaRPr lang="en-US"/>
        </a:p>
      </dgm:t>
    </dgm:pt>
    <dgm:pt modelId="{E6293F1B-7CC0-4A5B-B795-AC180847B9A3}" type="pres">
      <dgm:prSet presAssocID="{358A8C30-A2CA-43E2-9649-B0DC535760FC}" presName="parentText" presStyleLbl="node1" presStyleIdx="0" presStyleCnt="1">
        <dgm:presLayoutVars>
          <dgm:chMax val="0"/>
          <dgm:bulletEnabled val="1"/>
        </dgm:presLayoutVars>
      </dgm:prSet>
      <dgm:spPr/>
      <dgm:t>
        <a:bodyPr/>
        <a:lstStyle/>
        <a:p>
          <a:endParaRPr lang="en-US"/>
        </a:p>
      </dgm:t>
    </dgm:pt>
  </dgm:ptLst>
  <dgm:cxnLst>
    <dgm:cxn modelId="{2697CA54-0565-4A1D-8BE8-65E010028E09}" type="presOf" srcId="{358A8C30-A2CA-43E2-9649-B0DC535760FC}" destId="{E6293F1B-7CC0-4A5B-B795-AC180847B9A3}" srcOrd="0" destOrd="0" presId="urn:microsoft.com/office/officeart/2005/8/layout/vList2"/>
    <dgm:cxn modelId="{87C95D82-A37D-469D-B3FD-B3EE4610F650}" srcId="{94CA74B6-D705-43DA-B01D-1EB9C68F5B65}" destId="{358A8C30-A2CA-43E2-9649-B0DC535760FC}" srcOrd="0" destOrd="0" parTransId="{1C9E5112-73B4-4DD7-A463-34B1C018E80A}" sibTransId="{C87DAEF7-23A1-497A-BB8F-DC1456396E3A}"/>
    <dgm:cxn modelId="{A976EC4E-177F-45A9-B52C-4190115F26FD}" type="presOf" srcId="{94CA74B6-D705-43DA-B01D-1EB9C68F5B65}" destId="{7C662390-54B4-4499-B6C3-DE965084B780}" srcOrd="0" destOrd="0" presId="urn:microsoft.com/office/officeart/2005/8/layout/vList2"/>
    <dgm:cxn modelId="{733EE807-8201-48C9-A3B2-B33858AA404F}" type="presParOf" srcId="{7C662390-54B4-4499-B6C3-DE965084B780}" destId="{E6293F1B-7CC0-4A5B-B795-AC180847B9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2B48D03-BF40-468C-83A2-FD8F1D3D1159}"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4410F980-8AF9-4F78-9108-CE2F0514B885}">
      <dgm:prSet/>
      <dgm:spPr>
        <a:solidFill>
          <a:srgbClr val="C00000"/>
        </a:solidFill>
        <a:effectLst>
          <a:glow rad="228600">
            <a:schemeClr val="accent2">
              <a:satMod val="175000"/>
              <a:alpha val="40000"/>
            </a:schemeClr>
          </a:glow>
        </a:effectLst>
      </dgm:spPr>
      <dgm:t>
        <a:bodyPr/>
        <a:lstStyle/>
        <a:p>
          <a:pPr rtl="0"/>
          <a:r>
            <a:rPr lang="en-US" b="1" dirty="0" smtClean="0"/>
            <a:t>High-density </a:t>
          </a:r>
          <a:r>
            <a:rPr lang="en-US" b="1" dirty="0"/>
            <a:t>lipoprotein </a:t>
          </a:r>
          <a:r>
            <a:rPr lang="en-US" b="1" dirty="0" smtClean="0"/>
            <a:t>(HDL</a:t>
          </a:r>
          <a:r>
            <a:rPr lang="en-US" b="1" dirty="0"/>
            <a:t>)</a:t>
          </a:r>
          <a:endParaRPr lang="en-US" dirty="0"/>
        </a:p>
      </dgm:t>
    </dgm:pt>
    <dgm:pt modelId="{F59A9C47-5088-435A-8B51-65C9991C3DBB}" type="parTrans" cxnId="{42F8B4BF-C097-433B-9D3E-23743AE64ECD}">
      <dgm:prSet/>
      <dgm:spPr/>
      <dgm:t>
        <a:bodyPr/>
        <a:lstStyle/>
        <a:p>
          <a:endParaRPr lang="en-US"/>
        </a:p>
      </dgm:t>
    </dgm:pt>
    <dgm:pt modelId="{95AB5674-03DF-4BCA-A4A4-C5C069FD52F1}" type="sibTrans" cxnId="{42F8B4BF-C097-433B-9D3E-23743AE64ECD}">
      <dgm:prSet/>
      <dgm:spPr/>
      <dgm:t>
        <a:bodyPr/>
        <a:lstStyle/>
        <a:p>
          <a:endParaRPr lang="en-US"/>
        </a:p>
      </dgm:t>
    </dgm:pt>
    <dgm:pt modelId="{5217B629-AA5B-44A4-8085-446A14EBC95C}" type="pres">
      <dgm:prSet presAssocID="{B2B48D03-BF40-468C-83A2-FD8F1D3D1159}" presName="Name0" presStyleCnt="0">
        <dgm:presLayoutVars>
          <dgm:dir/>
          <dgm:animLvl val="lvl"/>
          <dgm:resizeHandles val="exact"/>
        </dgm:presLayoutVars>
      </dgm:prSet>
      <dgm:spPr/>
      <dgm:t>
        <a:bodyPr/>
        <a:lstStyle/>
        <a:p>
          <a:endParaRPr lang="en-US"/>
        </a:p>
      </dgm:t>
    </dgm:pt>
    <dgm:pt modelId="{38B5D48A-B09A-4498-A8B0-3B0E0F16A638}" type="pres">
      <dgm:prSet presAssocID="{4410F980-8AF9-4F78-9108-CE2F0514B885}" presName="linNode" presStyleCnt="0"/>
      <dgm:spPr/>
    </dgm:pt>
    <dgm:pt modelId="{C138236C-C4AC-439E-B3D8-47FECDBB758C}" type="pres">
      <dgm:prSet presAssocID="{4410F980-8AF9-4F78-9108-CE2F0514B885}" presName="parentText" presStyleLbl="node1" presStyleIdx="0" presStyleCnt="1" custScaleX="263580">
        <dgm:presLayoutVars>
          <dgm:chMax val="1"/>
          <dgm:bulletEnabled val="1"/>
        </dgm:presLayoutVars>
      </dgm:prSet>
      <dgm:spPr/>
      <dgm:t>
        <a:bodyPr/>
        <a:lstStyle/>
        <a:p>
          <a:endParaRPr lang="en-US"/>
        </a:p>
      </dgm:t>
    </dgm:pt>
  </dgm:ptLst>
  <dgm:cxnLst>
    <dgm:cxn modelId="{2DE15A09-7655-4562-9002-D46606551F25}" type="presOf" srcId="{B2B48D03-BF40-468C-83A2-FD8F1D3D1159}" destId="{5217B629-AA5B-44A4-8085-446A14EBC95C}" srcOrd="0" destOrd="0" presId="urn:microsoft.com/office/officeart/2005/8/layout/vList5"/>
    <dgm:cxn modelId="{42F8B4BF-C097-433B-9D3E-23743AE64ECD}" srcId="{B2B48D03-BF40-468C-83A2-FD8F1D3D1159}" destId="{4410F980-8AF9-4F78-9108-CE2F0514B885}" srcOrd="0" destOrd="0" parTransId="{F59A9C47-5088-435A-8B51-65C9991C3DBB}" sibTransId="{95AB5674-03DF-4BCA-A4A4-C5C069FD52F1}"/>
    <dgm:cxn modelId="{C228378D-7E45-4AB0-AB19-B9B8813AE3E8}" type="presOf" srcId="{4410F980-8AF9-4F78-9108-CE2F0514B885}" destId="{C138236C-C4AC-439E-B3D8-47FECDBB758C}" srcOrd="0" destOrd="0" presId="urn:microsoft.com/office/officeart/2005/8/layout/vList5"/>
    <dgm:cxn modelId="{CF266A09-EC0B-4568-BF13-478F3E1B492F}" type="presParOf" srcId="{5217B629-AA5B-44A4-8085-446A14EBC95C}" destId="{38B5D48A-B09A-4498-A8B0-3B0E0F16A638}" srcOrd="0" destOrd="0" presId="urn:microsoft.com/office/officeart/2005/8/layout/vList5"/>
    <dgm:cxn modelId="{7CD82074-D6FE-42FF-ABF4-9246416AD259}" type="presParOf" srcId="{38B5D48A-B09A-4498-A8B0-3B0E0F16A638}" destId="{C138236C-C4AC-439E-B3D8-47FECDBB758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07E1114-CF72-4C3F-86A6-B5A2A7152A8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F4A1A85-551B-4770-94F3-037CB1F91190}">
      <dgm:prSet/>
      <dgm:spPr/>
      <dgm:t>
        <a:bodyPr/>
        <a:lstStyle/>
        <a:p>
          <a:pPr rtl="0"/>
          <a:r>
            <a:rPr lang="en-US" dirty="0" smtClean="0"/>
            <a:t>It responsible for transport of cholesterol from non-hepatic cells to the liver.</a:t>
          </a:r>
          <a:endParaRPr lang="en-US" dirty="0"/>
        </a:p>
      </dgm:t>
    </dgm:pt>
    <dgm:pt modelId="{E7016B58-C963-4025-BB78-1400A45300E4}" type="parTrans" cxnId="{4379EC17-67EF-4D5C-B926-69605E07C5BF}">
      <dgm:prSet/>
      <dgm:spPr/>
      <dgm:t>
        <a:bodyPr/>
        <a:lstStyle/>
        <a:p>
          <a:endParaRPr lang="en-US"/>
        </a:p>
      </dgm:t>
    </dgm:pt>
    <dgm:pt modelId="{FB5EED58-B539-4498-9EA3-EB6ACB7E87CD}" type="sibTrans" cxnId="{4379EC17-67EF-4D5C-B926-69605E07C5BF}">
      <dgm:prSet/>
      <dgm:spPr/>
      <dgm:t>
        <a:bodyPr/>
        <a:lstStyle/>
        <a:p>
          <a:endParaRPr lang="en-US"/>
        </a:p>
      </dgm:t>
    </dgm:pt>
    <dgm:pt modelId="{EDA9A453-43BD-42AA-B7BD-2152B15AA054}">
      <dgm:prSet/>
      <dgm:spPr/>
      <dgm:t>
        <a:bodyPr/>
        <a:lstStyle/>
        <a:p>
          <a:pPr rtl="0"/>
          <a:r>
            <a:rPr lang="en-US" dirty="0" smtClean="0"/>
            <a:t>The HDL is synthesized in both hepatic and intestinal cells and secreted from them as small, nascent HDL particles.</a:t>
          </a:r>
          <a:endParaRPr lang="en-US" dirty="0"/>
        </a:p>
      </dgm:t>
    </dgm:pt>
    <dgm:pt modelId="{164FFF89-9F35-4B15-BE98-4F76B469D8F2}" type="parTrans" cxnId="{01AD1A72-E568-4ABF-8696-93A741E7FB5B}">
      <dgm:prSet/>
      <dgm:spPr/>
      <dgm:t>
        <a:bodyPr/>
        <a:lstStyle/>
        <a:p>
          <a:endParaRPr lang="en-US"/>
        </a:p>
      </dgm:t>
    </dgm:pt>
    <dgm:pt modelId="{BD0FFAF9-CC67-441A-8AD2-AF6E411C0777}" type="sibTrans" cxnId="{01AD1A72-E568-4ABF-8696-93A741E7FB5B}">
      <dgm:prSet/>
      <dgm:spPr/>
      <dgm:t>
        <a:bodyPr/>
        <a:lstStyle/>
        <a:p>
          <a:endParaRPr lang="en-US"/>
        </a:p>
      </dgm:t>
    </dgm:pt>
    <dgm:pt modelId="{632655EC-CEA2-4397-BE32-2B3B4228F902}">
      <dgm:prSet/>
      <dgm:spPr/>
      <dgm:t>
        <a:bodyPr/>
        <a:lstStyle/>
        <a:p>
          <a:pPr rtl="0"/>
          <a:r>
            <a:rPr lang="en-US" dirty="0" smtClean="0"/>
            <a:t>Many factors increase its synthesis like exercise , </a:t>
          </a:r>
          <a:r>
            <a:rPr lang="en-US" dirty="0" err="1" smtClean="0"/>
            <a:t>oestrogens</a:t>
          </a:r>
          <a:r>
            <a:rPr lang="en-US" dirty="0" smtClean="0"/>
            <a:t> , fibrates and statins.</a:t>
          </a:r>
          <a:endParaRPr lang="en-US" dirty="0"/>
        </a:p>
      </dgm:t>
    </dgm:pt>
    <dgm:pt modelId="{9745E05D-C95D-406E-8149-F12650095B68}" type="parTrans" cxnId="{CFE4FD51-C056-440A-A769-2284EFE181CB}">
      <dgm:prSet/>
      <dgm:spPr/>
      <dgm:t>
        <a:bodyPr/>
        <a:lstStyle/>
        <a:p>
          <a:endParaRPr lang="en-US"/>
        </a:p>
      </dgm:t>
    </dgm:pt>
    <dgm:pt modelId="{1363E53F-77F0-466D-AD45-70D280FB6B81}" type="sibTrans" cxnId="{CFE4FD51-C056-440A-A769-2284EFE181CB}">
      <dgm:prSet/>
      <dgm:spPr/>
      <dgm:t>
        <a:bodyPr/>
        <a:lstStyle/>
        <a:p>
          <a:endParaRPr lang="en-US"/>
        </a:p>
      </dgm:t>
    </dgm:pt>
    <dgm:pt modelId="{CDB3FFD6-E86D-4F4D-8F0E-CE6071258F1B}">
      <dgm:prSet/>
      <dgm:spPr/>
      <dgm:t>
        <a:bodyPr/>
        <a:lstStyle/>
        <a:p>
          <a:pPr rtl="0"/>
          <a:r>
            <a:rPr lang="en-US" dirty="0" smtClean="0"/>
            <a:t>Removal of HDL may occur by endocytosis, although there may be specific receptors ( murine class B type I scavenger receptor ) in liver and steroidogenic tissue ( adrenal glands, ovaries and testes ).</a:t>
          </a:r>
          <a:endParaRPr lang="en-US" dirty="0"/>
        </a:p>
      </dgm:t>
    </dgm:pt>
    <dgm:pt modelId="{AC49CD1E-CA48-4319-9B5D-04336529D463}" type="parTrans" cxnId="{13671D63-7E89-4878-89FE-1D207C8BC5A3}">
      <dgm:prSet/>
      <dgm:spPr/>
      <dgm:t>
        <a:bodyPr/>
        <a:lstStyle/>
        <a:p>
          <a:endParaRPr lang="en-US"/>
        </a:p>
      </dgm:t>
    </dgm:pt>
    <dgm:pt modelId="{5C2EB4FE-93A9-43E5-B05C-284E421E702B}" type="sibTrans" cxnId="{13671D63-7E89-4878-89FE-1D207C8BC5A3}">
      <dgm:prSet/>
      <dgm:spPr/>
      <dgm:t>
        <a:bodyPr/>
        <a:lstStyle/>
        <a:p>
          <a:endParaRPr lang="en-US"/>
        </a:p>
      </dgm:t>
    </dgm:pt>
    <dgm:pt modelId="{D29E14D1-8E58-44EB-9E7A-C0D04FD2B079}" type="pres">
      <dgm:prSet presAssocID="{B07E1114-CF72-4C3F-86A6-B5A2A7152A85}" presName="vert0" presStyleCnt="0">
        <dgm:presLayoutVars>
          <dgm:dir/>
          <dgm:animOne val="branch"/>
          <dgm:animLvl val="lvl"/>
        </dgm:presLayoutVars>
      </dgm:prSet>
      <dgm:spPr/>
      <dgm:t>
        <a:bodyPr/>
        <a:lstStyle/>
        <a:p>
          <a:endParaRPr lang="en-US"/>
        </a:p>
      </dgm:t>
    </dgm:pt>
    <dgm:pt modelId="{93788D8F-9706-4AA2-A88B-5DF4778DB2E8}" type="pres">
      <dgm:prSet presAssocID="{3F4A1A85-551B-4770-94F3-037CB1F91190}" presName="thickLine" presStyleLbl="alignNode1" presStyleIdx="0" presStyleCnt="4"/>
      <dgm:spPr/>
    </dgm:pt>
    <dgm:pt modelId="{8B8820CA-DC4D-417A-9269-69232ACAFB0F}" type="pres">
      <dgm:prSet presAssocID="{3F4A1A85-551B-4770-94F3-037CB1F91190}" presName="horz1" presStyleCnt="0"/>
      <dgm:spPr/>
    </dgm:pt>
    <dgm:pt modelId="{3B4D3E50-7AC4-4BB8-8828-335DFB3AF970}" type="pres">
      <dgm:prSet presAssocID="{3F4A1A85-551B-4770-94F3-037CB1F91190}" presName="tx1" presStyleLbl="revTx" presStyleIdx="0" presStyleCnt="4"/>
      <dgm:spPr/>
      <dgm:t>
        <a:bodyPr/>
        <a:lstStyle/>
        <a:p>
          <a:endParaRPr lang="en-US"/>
        </a:p>
      </dgm:t>
    </dgm:pt>
    <dgm:pt modelId="{F31FC5C2-4F06-4478-BA24-6503C4174FC9}" type="pres">
      <dgm:prSet presAssocID="{3F4A1A85-551B-4770-94F3-037CB1F91190}" presName="vert1" presStyleCnt="0"/>
      <dgm:spPr/>
    </dgm:pt>
    <dgm:pt modelId="{FB2F0F0B-F39D-4F3A-B10B-B0F4B0F02B9A}" type="pres">
      <dgm:prSet presAssocID="{EDA9A453-43BD-42AA-B7BD-2152B15AA054}" presName="thickLine" presStyleLbl="alignNode1" presStyleIdx="1" presStyleCnt="4"/>
      <dgm:spPr/>
    </dgm:pt>
    <dgm:pt modelId="{AE8C76A9-2581-4D85-A408-BF8A652E23A9}" type="pres">
      <dgm:prSet presAssocID="{EDA9A453-43BD-42AA-B7BD-2152B15AA054}" presName="horz1" presStyleCnt="0"/>
      <dgm:spPr/>
    </dgm:pt>
    <dgm:pt modelId="{AAAABF51-E9EE-438B-9711-DE37FD88EDBE}" type="pres">
      <dgm:prSet presAssocID="{EDA9A453-43BD-42AA-B7BD-2152B15AA054}" presName="tx1" presStyleLbl="revTx" presStyleIdx="1" presStyleCnt="4"/>
      <dgm:spPr/>
      <dgm:t>
        <a:bodyPr/>
        <a:lstStyle/>
        <a:p>
          <a:endParaRPr lang="en-US"/>
        </a:p>
      </dgm:t>
    </dgm:pt>
    <dgm:pt modelId="{1CF98EE9-290C-45C0-B388-F837541C6649}" type="pres">
      <dgm:prSet presAssocID="{EDA9A453-43BD-42AA-B7BD-2152B15AA054}" presName="vert1" presStyleCnt="0"/>
      <dgm:spPr/>
    </dgm:pt>
    <dgm:pt modelId="{58DA47C2-DA85-479A-9E3D-29E962D7A75F}" type="pres">
      <dgm:prSet presAssocID="{632655EC-CEA2-4397-BE32-2B3B4228F902}" presName="thickLine" presStyleLbl="alignNode1" presStyleIdx="2" presStyleCnt="4"/>
      <dgm:spPr/>
    </dgm:pt>
    <dgm:pt modelId="{5BED4A6E-C996-407E-ABA2-62F60099CF94}" type="pres">
      <dgm:prSet presAssocID="{632655EC-CEA2-4397-BE32-2B3B4228F902}" presName="horz1" presStyleCnt="0"/>
      <dgm:spPr/>
    </dgm:pt>
    <dgm:pt modelId="{CA97D56C-F801-41E9-A7D4-A02FBEEE0B71}" type="pres">
      <dgm:prSet presAssocID="{632655EC-CEA2-4397-BE32-2B3B4228F902}" presName="tx1" presStyleLbl="revTx" presStyleIdx="2" presStyleCnt="4"/>
      <dgm:spPr/>
      <dgm:t>
        <a:bodyPr/>
        <a:lstStyle/>
        <a:p>
          <a:endParaRPr lang="en-US"/>
        </a:p>
      </dgm:t>
    </dgm:pt>
    <dgm:pt modelId="{50C6CD58-B00F-457B-818D-8583324C9EAE}" type="pres">
      <dgm:prSet presAssocID="{632655EC-CEA2-4397-BE32-2B3B4228F902}" presName="vert1" presStyleCnt="0"/>
      <dgm:spPr/>
    </dgm:pt>
    <dgm:pt modelId="{0026C0A6-D649-4940-A776-AAC6416EE941}" type="pres">
      <dgm:prSet presAssocID="{CDB3FFD6-E86D-4F4D-8F0E-CE6071258F1B}" presName="thickLine" presStyleLbl="alignNode1" presStyleIdx="3" presStyleCnt="4"/>
      <dgm:spPr/>
    </dgm:pt>
    <dgm:pt modelId="{3B892017-27FF-4027-85A3-BC710C2F1C14}" type="pres">
      <dgm:prSet presAssocID="{CDB3FFD6-E86D-4F4D-8F0E-CE6071258F1B}" presName="horz1" presStyleCnt="0"/>
      <dgm:spPr/>
    </dgm:pt>
    <dgm:pt modelId="{673EAA44-5C78-470D-9FFE-9F2D68F2DE97}" type="pres">
      <dgm:prSet presAssocID="{CDB3FFD6-E86D-4F4D-8F0E-CE6071258F1B}" presName="tx1" presStyleLbl="revTx" presStyleIdx="3" presStyleCnt="4"/>
      <dgm:spPr/>
      <dgm:t>
        <a:bodyPr/>
        <a:lstStyle/>
        <a:p>
          <a:endParaRPr lang="en-US"/>
        </a:p>
      </dgm:t>
    </dgm:pt>
    <dgm:pt modelId="{0DD424C4-E5CA-4B37-AD1C-63CA2FEC1ECB}" type="pres">
      <dgm:prSet presAssocID="{CDB3FFD6-E86D-4F4D-8F0E-CE6071258F1B}" presName="vert1" presStyleCnt="0"/>
      <dgm:spPr/>
    </dgm:pt>
  </dgm:ptLst>
  <dgm:cxnLst>
    <dgm:cxn modelId="{13671D63-7E89-4878-89FE-1D207C8BC5A3}" srcId="{B07E1114-CF72-4C3F-86A6-B5A2A7152A85}" destId="{CDB3FFD6-E86D-4F4D-8F0E-CE6071258F1B}" srcOrd="3" destOrd="0" parTransId="{AC49CD1E-CA48-4319-9B5D-04336529D463}" sibTransId="{5C2EB4FE-93A9-43E5-B05C-284E421E702B}"/>
    <dgm:cxn modelId="{C205837C-F1F9-4182-BAE1-339847DE4E78}" type="presOf" srcId="{B07E1114-CF72-4C3F-86A6-B5A2A7152A85}" destId="{D29E14D1-8E58-44EB-9E7A-C0D04FD2B079}" srcOrd="0" destOrd="0" presId="urn:microsoft.com/office/officeart/2008/layout/LinedList"/>
    <dgm:cxn modelId="{01AD1A72-E568-4ABF-8696-93A741E7FB5B}" srcId="{B07E1114-CF72-4C3F-86A6-B5A2A7152A85}" destId="{EDA9A453-43BD-42AA-B7BD-2152B15AA054}" srcOrd="1" destOrd="0" parTransId="{164FFF89-9F35-4B15-BE98-4F76B469D8F2}" sibTransId="{BD0FFAF9-CC67-441A-8AD2-AF6E411C0777}"/>
    <dgm:cxn modelId="{4379EC17-67EF-4D5C-B926-69605E07C5BF}" srcId="{B07E1114-CF72-4C3F-86A6-B5A2A7152A85}" destId="{3F4A1A85-551B-4770-94F3-037CB1F91190}" srcOrd="0" destOrd="0" parTransId="{E7016B58-C963-4025-BB78-1400A45300E4}" sibTransId="{FB5EED58-B539-4498-9EA3-EB6ACB7E87CD}"/>
    <dgm:cxn modelId="{261C98AE-DCED-42B0-B496-58C0B5E26756}" type="presOf" srcId="{632655EC-CEA2-4397-BE32-2B3B4228F902}" destId="{CA97D56C-F801-41E9-A7D4-A02FBEEE0B71}" srcOrd="0" destOrd="0" presId="urn:microsoft.com/office/officeart/2008/layout/LinedList"/>
    <dgm:cxn modelId="{0F4B39DA-08A0-4170-AB53-D36C76766D75}" type="presOf" srcId="{EDA9A453-43BD-42AA-B7BD-2152B15AA054}" destId="{AAAABF51-E9EE-438B-9711-DE37FD88EDBE}" srcOrd="0" destOrd="0" presId="urn:microsoft.com/office/officeart/2008/layout/LinedList"/>
    <dgm:cxn modelId="{CFE4FD51-C056-440A-A769-2284EFE181CB}" srcId="{B07E1114-CF72-4C3F-86A6-B5A2A7152A85}" destId="{632655EC-CEA2-4397-BE32-2B3B4228F902}" srcOrd="2" destOrd="0" parTransId="{9745E05D-C95D-406E-8149-F12650095B68}" sibTransId="{1363E53F-77F0-466D-AD45-70D280FB6B81}"/>
    <dgm:cxn modelId="{4AF95D78-E9DC-476F-8893-54D6A6582F4C}" type="presOf" srcId="{CDB3FFD6-E86D-4F4D-8F0E-CE6071258F1B}" destId="{673EAA44-5C78-470D-9FFE-9F2D68F2DE97}" srcOrd="0" destOrd="0" presId="urn:microsoft.com/office/officeart/2008/layout/LinedList"/>
    <dgm:cxn modelId="{2ADA2DC3-E368-4130-8EE1-A34DA877944E}" type="presOf" srcId="{3F4A1A85-551B-4770-94F3-037CB1F91190}" destId="{3B4D3E50-7AC4-4BB8-8828-335DFB3AF970}" srcOrd="0" destOrd="0" presId="urn:microsoft.com/office/officeart/2008/layout/LinedList"/>
    <dgm:cxn modelId="{F430C8C1-683C-4355-A688-F12876BE2AB7}" type="presParOf" srcId="{D29E14D1-8E58-44EB-9E7A-C0D04FD2B079}" destId="{93788D8F-9706-4AA2-A88B-5DF4778DB2E8}" srcOrd="0" destOrd="0" presId="urn:microsoft.com/office/officeart/2008/layout/LinedList"/>
    <dgm:cxn modelId="{B2030BC7-7D02-48BF-B8F3-AD8A0196182C}" type="presParOf" srcId="{D29E14D1-8E58-44EB-9E7A-C0D04FD2B079}" destId="{8B8820CA-DC4D-417A-9269-69232ACAFB0F}" srcOrd="1" destOrd="0" presId="urn:microsoft.com/office/officeart/2008/layout/LinedList"/>
    <dgm:cxn modelId="{8B3ECCC0-6EB1-48E2-AC67-81A59868701D}" type="presParOf" srcId="{8B8820CA-DC4D-417A-9269-69232ACAFB0F}" destId="{3B4D3E50-7AC4-4BB8-8828-335DFB3AF970}" srcOrd="0" destOrd="0" presId="urn:microsoft.com/office/officeart/2008/layout/LinedList"/>
    <dgm:cxn modelId="{65D4B9B8-C580-497B-AE0A-F0C22FBD28DB}" type="presParOf" srcId="{8B8820CA-DC4D-417A-9269-69232ACAFB0F}" destId="{F31FC5C2-4F06-4478-BA24-6503C4174FC9}" srcOrd="1" destOrd="0" presId="urn:microsoft.com/office/officeart/2008/layout/LinedList"/>
    <dgm:cxn modelId="{E2977663-0301-4A5E-A350-B7F920529E9B}" type="presParOf" srcId="{D29E14D1-8E58-44EB-9E7A-C0D04FD2B079}" destId="{FB2F0F0B-F39D-4F3A-B10B-B0F4B0F02B9A}" srcOrd="2" destOrd="0" presId="urn:microsoft.com/office/officeart/2008/layout/LinedList"/>
    <dgm:cxn modelId="{86291446-FB5C-4F33-ABC2-09D529835F26}" type="presParOf" srcId="{D29E14D1-8E58-44EB-9E7A-C0D04FD2B079}" destId="{AE8C76A9-2581-4D85-A408-BF8A652E23A9}" srcOrd="3" destOrd="0" presId="urn:microsoft.com/office/officeart/2008/layout/LinedList"/>
    <dgm:cxn modelId="{B804CC94-7852-47B3-892C-6973D741B85C}" type="presParOf" srcId="{AE8C76A9-2581-4D85-A408-BF8A652E23A9}" destId="{AAAABF51-E9EE-438B-9711-DE37FD88EDBE}" srcOrd="0" destOrd="0" presId="urn:microsoft.com/office/officeart/2008/layout/LinedList"/>
    <dgm:cxn modelId="{D3ABD698-E5FE-4B84-86F0-F9194A2298D9}" type="presParOf" srcId="{AE8C76A9-2581-4D85-A408-BF8A652E23A9}" destId="{1CF98EE9-290C-45C0-B388-F837541C6649}" srcOrd="1" destOrd="0" presId="urn:microsoft.com/office/officeart/2008/layout/LinedList"/>
    <dgm:cxn modelId="{75890531-835F-4A26-8E19-ED54E51A95BD}" type="presParOf" srcId="{D29E14D1-8E58-44EB-9E7A-C0D04FD2B079}" destId="{58DA47C2-DA85-479A-9E3D-29E962D7A75F}" srcOrd="4" destOrd="0" presId="urn:microsoft.com/office/officeart/2008/layout/LinedList"/>
    <dgm:cxn modelId="{397B75A2-4CFE-48D7-8B8A-08B2AB2D3488}" type="presParOf" srcId="{D29E14D1-8E58-44EB-9E7A-C0D04FD2B079}" destId="{5BED4A6E-C996-407E-ABA2-62F60099CF94}" srcOrd="5" destOrd="0" presId="urn:microsoft.com/office/officeart/2008/layout/LinedList"/>
    <dgm:cxn modelId="{C706F92D-B424-4951-B902-7B100CDB15C9}" type="presParOf" srcId="{5BED4A6E-C996-407E-ABA2-62F60099CF94}" destId="{CA97D56C-F801-41E9-A7D4-A02FBEEE0B71}" srcOrd="0" destOrd="0" presId="urn:microsoft.com/office/officeart/2008/layout/LinedList"/>
    <dgm:cxn modelId="{45D57714-B34D-4F60-9358-753F81DF8B79}" type="presParOf" srcId="{5BED4A6E-C996-407E-ABA2-62F60099CF94}" destId="{50C6CD58-B00F-457B-818D-8583324C9EAE}" srcOrd="1" destOrd="0" presId="urn:microsoft.com/office/officeart/2008/layout/LinedList"/>
    <dgm:cxn modelId="{2397CF1B-A870-4501-9BF5-697CB1D57699}" type="presParOf" srcId="{D29E14D1-8E58-44EB-9E7A-C0D04FD2B079}" destId="{0026C0A6-D649-4940-A776-AAC6416EE941}" srcOrd="6" destOrd="0" presId="urn:microsoft.com/office/officeart/2008/layout/LinedList"/>
    <dgm:cxn modelId="{16128BD6-1923-4A73-8DBE-9C575DD5C919}" type="presParOf" srcId="{D29E14D1-8E58-44EB-9E7A-C0D04FD2B079}" destId="{3B892017-27FF-4027-85A3-BC710C2F1C14}" srcOrd="7" destOrd="0" presId="urn:microsoft.com/office/officeart/2008/layout/LinedList"/>
    <dgm:cxn modelId="{AD76F99D-A033-4C6E-92D7-5F6E43016E86}" type="presParOf" srcId="{3B892017-27FF-4027-85A3-BC710C2F1C14}" destId="{673EAA44-5C78-470D-9FFE-9F2D68F2DE97}" srcOrd="0" destOrd="0" presId="urn:microsoft.com/office/officeart/2008/layout/LinedList"/>
    <dgm:cxn modelId="{9263803C-C12F-40E6-A721-8C9DC419F0C0}" type="presParOf" srcId="{3B892017-27FF-4027-85A3-BC710C2F1C14}" destId="{0DD424C4-E5CA-4B37-AD1C-63CA2FEC1ECB}"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4C2E9E8-EAAA-4849-A992-B334B392CD3C}" type="doc">
      <dgm:prSet loTypeId="urn:microsoft.com/office/officeart/2005/8/layout/venn1" loCatId="relationship" qsTypeId="urn:microsoft.com/office/officeart/2005/8/quickstyle/simple2" qsCatId="simple" csTypeId="urn:microsoft.com/office/officeart/2005/8/colors/accent2_1" csCatId="accent2" phldr="1"/>
      <dgm:spPr/>
      <dgm:t>
        <a:bodyPr/>
        <a:lstStyle/>
        <a:p>
          <a:endParaRPr lang="en-US"/>
        </a:p>
      </dgm:t>
    </dgm:pt>
    <dgm:pt modelId="{F57B7A56-3E6C-44FB-847A-73FBC26FF7D4}">
      <dgm:prSet/>
      <dgm:spPr>
        <a:solidFill>
          <a:schemeClr val="accent6">
            <a:lumMod val="60000"/>
            <a:lumOff val="40000"/>
            <a:alpha val="50000"/>
          </a:schemeClr>
        </a:solidFill>
        <a:ln>
          <a:solidFill>
            <a:srgbClr val="92D050"/>
          </a:solidFill>
        </a:ln>
      </dgm:spPr>
      <dgm:t>
        <a:bodyPr/>
        <a:lstStyle/>
        <a:p>
          <a:pPr rtl="0"/>
          <a:r>
            <a:rPr lang="en-US" dirty="0" smtClean="0"/>
            <a:t>It is cardio protective </a:t>
          </a:r>
        </a:p>
        <a:p>
          <a:pPr rtl="0"/>
          <a:r>
            <a:rPr lang="en-US" dirty="0" smtClean="0"/>
            <a:t>WHY????</a:t>
          </a:r>
          <a:endParaRPr lang="en-US" dirty="0"/>
        </a:p>
      </dgm:t>
    </dgm:pt>
    <dgm:pt modelId="{B37FDF13-72D2-4F30-A211-3A79EFAC73EB}" type="parTrans" cxnId="{0CDC9200-8FD2-42F4-8ADE-D7833F9CBCAA}">
      <dgm:prSet/>
      <dgm:spPr/>
      <dgm:t>
        <a:bodyPr/>
        <a:lstStyle/>
        <a:p>
          <a:endParaRPr lang="en-US"/>
        </a:p>
      </dgm:t>
    </dgm:pt>
    <dgm:pt modelId="{B2DD04CB-6862-44F8-8AF4-678C6EBB96B5}" type="sibTrans" cxnId="{0CDC9200-8FD2-42F4-8ADE-D7833F9CBCAA}">
      <dgm:prSet/>
      <dgm:spPr/>
      <dgm:t>
        <a:bodyPr/>
        <a:lstStyle/>
        <a:p>
          <a:endParaRPr lang="en-US"/>
        </a:p>
      </dgm:t>
    </dgm:pt>
    <dgm:pt modelId="{24E6CADE-4B0B-4616-AD3B-1EC306F749EE}" type="pres">
      <dgm:prSet presAssocID="{74C2E9E8-EAAA-4849-A992-B334B392CD3C}" presName="compositeShape" presStyleCnt="0">
        <dgm:presLayoutVars>
          <dgm:chMax val="7"/>
          <dgm:dir/>
          <dgm:resizeHandles val="exact"/>
        </dgm:presLayoutVars>
      </dgm:prSet>
      <dgm:spPr/>
      <dgm:t>
        <a:bodyPr/>
        <a:lstStyle/>
        <a:p>
          <a:endParaRPr lang="en-US"/>
        </a:p>
      </dgm:t>
    </dgm:pt>
    <dgm:pt modelId="{3F05312F-5F76-45D5-8293-2BEDCD351242}" type="pres">
      <dgm:prSet presAssocID="{F57B7A56-3E6C-44FB-847A-73FBC26FF7D4}" presName="circ1TxSh" presStyleLbl="vennNode1" presStyleIdx="0" presStyleCnt="1" custScaleX="103959" custLinFactY="21182" custLinFactNeighborX="-28701" custLinFactNeighborY="100000"/>
      <dgm:spPr/>
      <dgm:t>
        <a:bodyPr/>
        <a:lstStyle/>
        <a:p>
          <a:endParaRPr lang="en-US"/>
        </a:p>
      </dgm:t>
    </dgm:pt>
  </dgm:ptLst>
  <dgm:cxnLst>
    <dgm:cxn modelId="{0CDC9200-8FD2-42F4-8ADE-D7833F9CBCAA}" srcId="{74C2E9E8-EAAA-4849-A992-B334B392CD3C}" destId="{F57B7A56-3E6C-44FB-847A-73FBC26FF7D4}" srcOrd="0" destOrd="0" parTransId="{B37FDF13-72D2-4F30-A211-3A79EFAC73EB}" sibTransId="{B2DD04CB-6862-44F8-8AF4-678C6EBB96B5}"/>
    <dgm:cxn modelId="{0A3C0B3A-FEC2-417A-95A8-8E7BC48FD583}" type="presOf" srcId="{F57B7A56-3E6C-44FB-847A-73FBC26FF7D4}" destId="{3F05312F-5F76-45D5-8293-2BEDCD351242}" srcOrd="0" destOrd="0" presId="urn:microsoft.com/office/officeart/2005/8/layout/venn1"/>
    <dgm:cxn modelId="{9583460C-B7A5-4A92-995E-FA9173B6E850}" type="presOf" srcId="{74C2E9E8-EAAA-4849-A992-B334B392CD3C}" destId="{24E6CADE-4B0B-4616-AD3B-1EC306F749EE}" srcOrd="0" destOrd="0" presId="urn:microsoft.com/office/officeart/2005/8/layout/venn1"/>
    <dgm:cxn modelId="{3B78912D-25DC-4645-80B6-3B3E6528797A}" type="presParOf" srcId="{24E6CADE-4B0B-4616-AD3B-1EC306F749EE}" destId="{3F05312F-5F76-45D5-8293-2BEDCD351242}"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DC024-2E0A-4E8F-9695-F26BDBAA64ED}" type="doc">
      <dgm:prSet loTypeId="urn:microsoft.com/office/officeart/2005/8/layout/default" loCatId="list" qsTypeId="urn:microsoft.com/office/officeart/2005/8/quickstyle/3d1" qsCatId="3D" csTypeId="urn:microsoft.com/office/officeart/2005/8/colors/colorful5" csCatId="colorful" phldr="1"/>
      <dgm:spPr>
        <a:scene3d>
          <a:camera prst="obliqueTopRight"/>
          <a:lightRig rig="threePt" dir="t"/>
        </a:scene3d>
      </dgm:spPr>
      <dgm:t>
        <a:bodyPr/>
        <a:lstStyle/>
        <a:p>
          <a:endParaRPr lang="en-US"/>
        </a:p>
      </dgm:t>
    </dgm:pt>
    <dgm:pt modelId="{4AFEC255-50F2-4CF2-A0F8-7175DE5B5AA3}">
      <dgm:prSet/>
      <dgm:spPr/>
      <dgm:t>
        <a:bodyPr/>
        <a:lstStyle/>
        <a:p>
          <a:pPr rtl="0"/>
          <a:r>
            <a:rPr lang="en-US" b="1" dirty="0"/>
            <a:t>so ketone bodies synthesis  require:</a:t>
          </a:r>
          <a:endParaRPr lang="en-US" dirty="0"/>
        </a:p>
      </dgm:t>
    </dgm:pt>
    <dgm:pt modelId="{C3BF12AA-AB66-413B-AFD6-387C489A833C}" type="parTrans" cxnId="{9F7B6900-F32A-4B3B-9523-5F967968EA3F}">
      <dgm:prSet/>
      <dgm:spPr/>
      <dgm:t>
        <a:bodyPr/>
        <a:lstStyle/>
        <a:p>
          <a:endParaRPr lang="en-US"/>
        </a:p>
      </dgm:t>
    </dgm:pt>
    <dgm:pt modelId="{F90CCBC3-AD59-4182-BC70-8E22A258B865}" type="sibTrans" cxnId="{9F7B6900-F32A-4B3B-9523-5F967968EA3F}">
      <dgm:prSet/>
      <dgm:spPr/>
      <dgm:t>
        <a:bodyPr/>
        <a:lstStyle/>
        <a:p>
          <a:endParaRPr lang="en-US"/>
        </a:p>
      </dgm:t>
    </dgm:pt>
    <dgm:pt modelId="{7723E00F-5079-4191-9678-F155044348D0}">
      <dgm:prSet/>
      <dgm:spPr/>
      <dgm:t>
        <a:bodyPr/>
        <a:lstStyle/>
        <a:p>
          <a:pPr rtl="0"/>
          <a:r>
            <a:rPr lang="en-US" dirty="0"/>
            <a:t>1- fatty acids to be oxidized in the liver</a:t>
          </a:r>
        </a:p>
        <a:p>
          <a:pPr rtl="0"/>
          <a:r>
            <a:rPr lang="en-US" dirty="0"/>
            <a:t>( substrate).</a:t>
          </a:r>
        </a:p>
      </dgm:t>
    </dgm:pt>
    <dgm:pt modelId="{90910001-5046-4F9C-8962-2997B8A9119E}" type="parTrans" cxnId="{D9E254ED-2C16-4F3F-A2ED-F8B20C554B33}">
      <dgm:prSet/>
      <dgm:spPr/>
      <dgm:t>
        <a:bodyPr/>
        <a:lstStyle/>
        <a:p>
          <a:endParaRPr lang="en-US"/>
        </a:p>
      </dgm:t>
    </dgm:pt>
    <dgm:pt modelId="{1FFD197A-A24F-4FC5-9251-45D536B71971}" type="sibTrans" cxnId="{D9E254ED-2C16-4F3F-A2ED-F8B20C554B33}">
      <dgm:prSet/>
      <dgm:spPr/>
      <dgm:t>
        <a:bodyPr/>
        <a:lstStyle/>
        <a:p>
          <a:endParaRPr lang="en-US"/>
        </a:p>
      </dgm:t>
    </dgm:pt>
    <dgm:pt modelId="{C2ACBF4B-8CB1-4076-9980-1331A3E6C3BF}">
      <dgm:prSet/>
      <dgm:spPr/>
      <dgm:t>
        <a:bodyPr/>
        <a:lstStyle/>
        <a:p>
          <a:pPr rtl="0"/>
          <a:r>
            <a:rPr lang="en-US" dirty="0"/>
            <a:t>2- low plasma insulin/glucagon ratio  ( activates the </a:t>
          </a:r>
          <a:r>
            <a:rPr lang="en-US" dirty="0" err="1"/>
            <a:t>lyase</a:t>
          </a:r>
          <a:r>
            <a:rPr lang="en-US" dirty="0"/>
            <a:t> enzyme). </a:t>
          </a:r>
        </a:p>
      </dgm:t>
    </dgm:pt>
    <dgm:pt modelId="{44DD6B2E-686D-44F5-81F4-2D4FA5A7B56C}" type="parTrans" cxnId="{76BB4E49-0827-41F7-9CE4-343A70271DF9}">
      <dgm:prSet/>
      <dgm:spPr/>
      <dgm:t>
        <a:bodyPr/>
        <a:lstStyle/>
        <a:p>
          <a:endParaRPr lang="en-US"/>
        </a:p>
      </dgm:t>
    </dgm:pt>
    <dgm:pt modelId="{80E7B3B5-9BED-4285-B133-095722ABA3F5}" type="sibTrans" cxnId="{76BB4E49-0827-41F7-9CE4-343A70271DF9}">
      <dgm:prSet/>
      <dgm:spPr/>
      <dgm:t>
        <a:bodyPr/>
        <a:lstStyle/>
        <a:p>
          <a:endParaRPr lang="en-US"/>
        </a:p>
      </dgm:t>
    </dgm:pt>
    <dgm:pt modelId="{28A242A1-665D-4060-A96E-1F0AD85406EE}" type="pres">
      <dgm:prSet presAssocID="{9B0DC024-2E0A-4E8F-9695-F26BDBAA64ED}" presName="diagram" presStyleCnt="0">
        <dgm:presLayoutVars>
          <dgm:dir/>
          <dgm:resizeHandles val="exact"/>
        </dgm:presLayoutVars>
      </dgm:prSet>
      <dgm:spPr/>
      <dgm:t>
        <a:bodyPr/>
        <a:lstStyle/>
        <a:p>
          <a:endParaRPr lang="en-US"/>
        </a:p>
      </dgm:t>
    </dgm:pt>
    <dgm:pt modelId="{2339EEEC-2372-45A1-8F81-4126AC2FF7A1}" type="pres">
      <dgm:prSet presAssocID="{4AFEC255-50F2-4CF2-A0F8-7175DE5B5AA3}" presName="node" presStyleLbl="node1" presStyleIdx="0" presStyleCnt="3" custLinFactNeighborX="-24996" custLinFactNeighborY="60290">
        <dgm:presLayoutVars>
          <dgm:bulletEnabled val="1"/>
        </dgm:presLayoutVars>
      </dgm:prSet>
      <dgm:spPr/>
      <dgm:t>
        <a:bodyPr/>
        <a:lstStyle/>
        <a:p>
          <a:endParaRPr lang="en-US"/>
        </a:p>
      </dgm:t>
    </dgm:pt>
    <dgm:pt modelId="{FBD4C4BE-E2B1-4442-B7DA-4297169489DD}" type="pres">
      <dgm:prSet presAssocID="{F90CCBC3-AD59-4182-BC70-8E22A258B865}" presName="sibTrans" presStyleCnt="0"/>
      <dgm:spPr/>
    </dgm:pt>
    <dgm:pt modelId="{522D4253-E174-4113-A9E3-8F8E3D8DC126}" type="pres">
      <dgm:prSet presAssocID="{7723E00F-5079-4191-9678-F155044348D0}" presName="node" presStyleLbl="node1" presStyleIdx="1" presStyleCnt="3">
        <dgm:presLayoutVars>
          <dgm:bulletEnabled val="1"/>
        </dgm:presLayoutVars>
      </dgm:prSet>
      <dgm:spPr/>
      <dgm:t>
        <a:bodyPr/>
        <a:lstStyle/>
        <a:p>
          <a:endParaRPr lang="en-US"/>
        </a:p>
      </dgm:t>
    </dgm:pt>
    <dgm:pt modelId="{6422C4B6-24B3-460F-B314-5BD75E99F67A}" type="pres">
      <dgm:prSet presAssocID="{1FFD197A-A24F-4FC5-9251-45D536B71971}" presName="sibTrans" presStyleCnt="0"/>
      <dgm:spPr/>
    </dgm:pt>
    <dgm:pt modelId="{D8998CFC-FEA9-4DCB-923E-AD2A0FF45ED8}" type="pres">
      <dgm:prSet presAssocID="{C2ACBF4B-8CB1-4076-9980-1331A3E6C3BF}" presName="node" presStyleLbl="node1" presStyleIdx="2" presStyleCnt="3" custLinFactNeighborX="55701" custLinFactNeighborY="534">
        <dgm:presLayoutVars>
          <dgm:bulletEnabled val="1"/>
        </dgm:presLayoutVars>
      </dgm:prSet>
      <dgm:spPr/>
      <dgm:t>
        <a:bodyPr/>
        <a:lstStyle/>
        <a:p>
          <a:endParaRPr lang="en-US"/>
        </a:p>
      </dgm:t>
    </dgm:pt>
  </dgm:ptLst>
  <dgm:cxnLst>
    <dgm:cxn modelId="{76BB4E49-0827-41F7-9CE4-343A70271DF9}" srcId="{9B0DC024-2E0A-4E8F-9695-F26BDBAA64ED}" destId="{C2ACBF4B-8CB1-4076-9980-1331A3E6C3BF}" srcOrd="2" destOrd="0" parTransId="{44DD6B2E-686D-44F5-81F4-2D4FA5A7B56C}" sibTransId="{80E7B3B5-9BED-4285-B133-095722ABA3F5}"/>
    <dgm:cxn modelId="{8BABBF4A-3381-4991-8B93-084F9E8A1E52}" type="presOf" srcId="{7723E00F-5079-4191-9678-F155044348D0}" destId="{522D4253-E174-4113-A9E3-8F8E3D8DC126}" srcOrd="0" destOrd="0" presId="urn:microsoft.com/office/officeart/2005/8/layout/default"/>
    <dgm:cxn modelId="{60DCD79A-8D74-4E6A-A9E9-FEF16F34B09E}" type="presOf" srcId="{9B0DC024-2E0A-4E8F-9695-F26BDBAA64ED}" destId="{28A242A1-665D-4060-A96E-1F0AD85406EE}" srcOrd="0" destOrd="0" presId="urn:microsoft.com/office/officeart/2005/8/layout/default"/>
    <dgm:cxn modelId="{DE2F1CB8-D606-4415-A99D-A6050C7647F8}" type="presOf" srcId="{4AFEC255-50F2-4CF2-A0F8-7175DE5B5AA3}" destId="{2339EEEC-2372-45A1-8F81-4126AC2FF7A1}" srcOrd="0" destOrd="0" presId="urn:microsoft.com/office/officeart/2005/8/layout/default"/>
    <dgm:cxn modelId="{D9E254ED-2C16-4F3F-A2ED-F8B20C554B33}" srcId="{9B0DC024-2E0A-4E8F-9695-F26BDBAA64ED}" destId="{7723E00F-5079-4191-9678-F155044348D0}" srcOrd="1" destOrd="0" parTransId="{90910001-5046-4F9C-8962-2997B8A9119E}" sibTransId="{1FFD197A-A24F-4FC5-9251-45D536B71971}"/>
    <dgm:cxn modelId="{A0AEE1E3-BE29-4BAC-A8CC-2B457F857FF4}" type="presOf" srcId="{C2ACBF4B-8CB1-4076-9980-1331A3E6C3BF}" destId="{D8998CFC-FEA9-4DCB-923E-AD2A0FF45ED8}" srcOrd="0" destOrd="0" presId="urn:microsoft.com/office/officeart/2005/8/layout/default"/>
    <dgm:cxn modelId="{9F7B6900-F32A-4B3B-9523-5F967968EA3F}" srcId="{9B0DC024-2E0A-4E8F-9695-F26BDBAA64ED}" destId="{4AFEC255-50F2-4CF2-A0F8-7175DE5B5AA3}" srcOrd="0" destOrd="0" parTransId="{C3BF12AA-AB66-413B-AFD6-387C489A833C}" sibTransId="{F90CCBC3-AD59-4182-BC70-8E22A258B865}"/>
    <dgm:cxn modelId="{E7484222-4FFA-416F-814D-0DEF989D488A}" type="presParOf" srcId="{28A242A1-665D-4060-A96E-1F0AD85406EE}" destId="{2339EEEC-2372-45A1-8F81-4126AC2FF7A1}" srcOrd="0" destOrd="0" presId="urn:microsoft.com/office/officeart/2005/8/layout/default"/>
    <dgm:cxn modelId="{093C676B-98FF-4677-AF9C-26A04AE4E8EF}" type="presParOf" srcId="{28A242A1-665D-4060-A96E-1F0AD85406EE}" destId="{FBD4C4BE-E2B1-4442-B7DA-4297169489DD}" srcOrd="1" destOrd="0" presId="urn:microsoft.com/office/officeart/2005/8/layout/default"/>
    <dgm:cxn modelId="{46D95238-C3B7-47B5-AC56-5AAC0090735B}" type="presParOf" srcId="{28A242A1-665D-4060-A96E-1F0AD85406EE}" destId="{522D4253-E174-4113-A9E3-8F8E3D8DC126}" srcOrd="2" destOrd="0" presId="urn:microsoft.com/office/officeart/2005/8/layout/default"/>
    <dgm:cxn modelId="{0CB779BC-96DA-4810-9510-3DE6983CD6D6}" type="presParOf" srcId="{28A242A1-665D-4060-A96E-1F0AD85406EE}" destId="{6422C4B6-24B3-460F-B314-5BD75E99F67A}" srcOrd="3" destOrd="0" presId="urn:microsoft.com/office/officeart/2005/8/layout/default"/>
    <dgm:cxn modelId="{F541D3A5-20E3-4E10-8E30-6F0F71FB8905}" type="presParOf" srcId="{28A242A1-665D-4060-A96E-1F0AD85406EE}" destId="{D8998CFC-FEA9-4DCB-923E-AD2A0FF45ED8}" srcOrd="4" destOrd="0" presId="urn:microsoft.com/office/officeart/2005/8/layout/default"/>
  </dgm:cxnLst>
  <dgm:bg/>
  <dgm:whole>
    <a:ln>
      <a:solidFill>
        <a:schemeClr val="accent1">
          <a:lumMod val="40000"/>
          <a:lumOff val="6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4A7EE7C-9E85-4B4E-9419-B2D645A99F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E8B021-41C2-4D55-9539-8E06C6D6A90B}">
      <dgm:prSet/>
      <dgm:spPr>
        <a:solidFill>
          <a:srgbClr val="FFC000"/>
        </a:solidFill>
        <a:scene3d>
          <a:camera prst="perspectiveRelaxedModerately"/>
          <a:lightRig rig="threePt" dir="t"/>
        </a:scene3d>
      </dgm:spPr>
      <dgm:t>
        <a:bodyPr/>
        <a:lstStyle/>
        <a:p>
          <a:pPr algn="ctr" rtl="0"/>
          <a:r>
            <a:rPr lang="en-US" b="1" dirty="0"/>
            <a:t>Enzymes of lipoprotein                       metabolism </a:t>
          </a:r>
          <a:endParaRPr lang="en-US" dirty="0"/>
        </a:p>
      </dgm:t>
    </dgm:pt>
    <dgm:pt modelId="{C4DEB6A2-9AD8-4379-B7BD-9806A30BCB9F}" type="parTrans" cxnId="{573E0581-BAFA-439D-A382-C827FD6867CC}">
      <dgm:prSet/>
      <dgm:spPr/>
      <dgm:t>
        <a:bodyPr/>
        <a:lstStyle/>
        <a:p>
          <a:endParaRPr lang="en-US"/>
        </a:p>
      </dgm:t>
    </dgm:pt>
    <dgm:pt modelId="{9529A267-0BC2-4D86-A3C6-9CB850F58EE4}" type="sibTrans" cxnId="{573E0581-BAFA-439D-A382-C827FD6867CC}">
      <dgm:prSet/>
      <dgm:spPr/>
      <dgm:t>
        <a:bodyPr/>
        <a:lstStyle/>
        <a:p>
          <a:endParaRPr lang="en-US"/>
        </a:p>
      </dgm:t>
    </dgm:pt>
    <dgm:pt modelId="{88001367-9D2E-4001-9396-FEC17BD979DD}" type="pres">
      <dgm:prSet presAssocID="{B4A7EE7C-9E85-4B4E-9419-B2D645A99F31}" presName="linear" presStyleCnt="0">
        <dgm:presLayoutVars>
          <dgm:animLvl val="lvl"/>
          <dgm:resizeHandles val="exact"/>
        </dgm:presLayoutVars>
      </dgm:prSet>
      <dgm:spPr/>
      <dgm:t>
        <a:bodyPr/>
        <a:lstStyle/>
        <a:p>
          <a:endParaRPr lang="en-US"/>
        </a:p>
      </dgm:t>
    </dgm:pt>
    <dgm:pt modelId="{5B9FF953-C69D-4C8F-A8BA-CC8FBBB3CB19}" type="pres">
      <dgm:prSet presAssocID="{3BE8B021-41C2-4D55-9539-8E06C6D6A90B}" presName="parentText" presStyleLbl="node1" presStyleIdx="0" presStyleCnt="1">
        <dgm:presLayoutVars>
          <dgm:chMax val="0"/>
          <dgm:bulletEnabled val="1"/>
        </dgm:presLayoutVars>
      </dgm:prSet>
      <dgm:spPr/>
      <dgm:t>
        <a:bodyPr/>
        <a:lstStyle/>
        <a:p>
          <a:endParaRPr lang="en-US"/>
        </a:p>
      </dgm:t>
    </dgm:pt>
  </dgm:ptLst>
  <dgm:cxnLst>
    <dgm:cxn modelId="{6D86EE66-8660-485F-843F-5E2CABA6643B}" type="presOf" srcId="{3BE8B021-41C2-4D55-9539-8E06C6D6A90B}" destId="{5B9FF953-C69D-4C8F-A8BA-CC8FBBB3CB19}" srcOrd="0" destOrd="0" presId="urn:microsoft.com/office/officeart/2005/8/layout/vList2"/>
    <dgm:cxn modelId="{573E0581-BAFA-439D-A382-C827FD6867CC}" srcId="{B4A7EE7C-9E85-4B4E-9419-B2D645A99F31}" destId="{3BE8B021-41C2-4D55-9539-8E06C6D6A90B}" srcOrd="0" destOrd="0" parTransId="{C4DEB6A2-9AD8-4379-B7BD-9806A30BCB9F}" sibTransId="{9529A267-0BC2-4D86-A3C6-9CB850F58EE4}"/>
    <dgm:cxn modelId="{627A3169-C1F7-4D43-8901-8209E328122D}" type="presOf" srcId="{B4A7EE7C-9E85-4B4E-9419-B2D645A99F31}" destId="{88001367-9D2E-4001-9396-FEC17BD979DD}" srcOrd="0" destOrd="0" presId="urn:microsoft.com/office/officeart/2005/8/layout/vList2"/>
    <dgm:cxn modelId="{EF7884E7-D5AA-4AEE-8649-22146EC916DB}" type="presParOf" srcId="{88001367-9D2E-4001-9396-FEC17BD979DD}" destId="{5B9FF953-C69D-4C8F-A8BA-CC8FBBB3CB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D1739BC-F4D2-4DF8-88B8-08AD11DD002A}" type="doc">
      <dgm:prSet loTypeId="urn:microsoft.com/office/officeart/2005/8/layout/default" loCatId="list" qsTypeId="urn:microsoft.com/office/officeart/2005/8/quickstyle/simple3" qsCatId="simple" csTypeId="urn:microsoft.com/office/officeart/2005/8/colors/colorful2" csCatId="colorful"/>
      <dgm:spPr/>
      <dgm:t>
        <a:bodyPr/>
        <a:lstStyle/>
        <a:p>
          <a:endParaRPr lang="en-US"/>
        </a:p>
      </dgm:t>
    </dgm:pt>
    <dgm:pt modelId="{A5AAB4D7-AE9B-4732-BFF0-77C88C262152}">
      <dgm:prSet/>
      <dgm:spPr/>
      <dgm:t>
        <a:bodyPr/>
        <a:lstStyle/>
        <a:p>
          <a:r>
            <a:rPr lang="en-US" b="1"/>
            <a:t>1-Lipoprotein Lipase</a:t>
          </a:r>
          <a:endParaRPr lang="en-US"/>
        </a:p>
      </dgm:t>
    </dgm:pt>
    <dgm:pt modelId="{6E63E13A-D760-434F-A591-AB67FBC220B6}" type="parTrans" cxnId="{85F0D464-06B0-4B48-A0E7-04C172C80BFD}">
      <dgm:prSet/>
      <dgm:spPr/>
      <dgm:t>
        <a:bodyPr/>
        <a:lstStyle/>
        <a:p>
          <a:endParaRPr lang="en-US"/>
        </a:p>
      </dgm:t>
    </dgm:pt>
    <dgm:pt modelId="{DC39E5BA-1D4A-4832-AE3B-93330AAB6C96}" type="sibTrans" cxnId="{85F0D464-06B0-4B48-A0E7-04C172C80BFD}">
      <dgm:prSet/>
      <dgm:spPr/>
      <dgm:t>
        <a:bodyPr/>
        <a:lstStyle/>
        <a:p>
          <a:endParaRPr lang="en-US"/>
        </a:p>
      </dgm:t>
    </dgm:pt>
    <dgm:pt modelId="{B69F3658-8E9F-48DB-B442-CA30E5357E08}">
      <dgm:prSet/>
      <dgm:spPr/>
      <dgm:t>
        <a:bodyPr/>
        <a:lstStyle/>
        <a:p>
          <a:r>
            <a:rPr lang="en-US" dirty="0"/>
            <a:t>is the enzyme responsible for removing the core TG from  chylomicrons and VLDLs.</a:t>
          </a:r>
        </a:p>
      </dgm:t>
    </dgm:pt>
    <dgm:pt modelId="{251A5357-DA18-4C68-B655-C6E72F47F57D}" type="parTrans" cxnId="{9C841ACD-79BC-4210-9FE6-27B3962FD485}">
      <dgm:prSet/>
      <dgm:spPr/>
      <dgm:t>
        <a:bodyPr/>
        <a:lstStyle/>
        <a:p>
          <a:endParaRPr lang="en-US"/>
        </a:p>
      </dgm:t>
    </dgm:pt>
    <dgm:pt modelId="{7B4FDF56-08AA-4DCC-9F36-80A4FE89B81D}" type="sibTrans" cxnId="{9C841ACD-79BC-4210-9FE6-27B3962FD485}">
      <dgm:prSet/>
      <dgm:spPr/>
      <dgm:t>
        <a:bodyPr/>
        <a:lstStyle/>
        <a:p>
          <a:endParaRPr lang="en-US"/>
        </a:p>
      </dgm:t>
    </dgm:pt>
    <dgm:pt modelId="{E1A33AC8-3E0F-46E5-ADDB-93505D92B3FF}">
      <dgm:prSet/>
      <dgm:spPr/>
      <dgm:t>
        <a:bodyPr/>
        <a:lstStyle/>
        <a:p>
          <a:r>
            <a:rPr lang="en-US"/>
            <a:t>It is found attached to the inner surface of capillaries in tissues such as adipose tissue and muscle.</a:t>
          </a:r>
        </a:p>
      </dgm:t>
    </dgm:pt>
    <dgm:pt modelId="{7ACA983C-BBC7-4C29-A12B-7FD71BAF5E77}" type="parTrans" cxnId="{0C3CF008-B984-4C01-BE4A-2DAF7F5D5BE7}">
      <dgm:prSet/>
      <dgm:spPr/>
      <dgm:t>
        <a:bodyPr/>
        <a:lstStyle/>
        <a:p>
          <a:endParaRPr lang="en-US"/>
        </a:p>
      </dgm:t>
    </dgm:pt>
    <dgm:pt modelId="{32207EC3-9509-4DE1-9FA3-298ADEF63A20}" type="sibTrans" cxnId="{0C3CF008-B984-4C01-BE4A-2DAF7F5D5BE7}">
      <dgm:prSet/>
      <dgm:spPr/>
      <dgm:t>
        <a:bodyPr/>
        <a:lstStyle/>
        <a:p>
          <a:endParaRPr lang="en-US"/>
        </a:p>
      </dgm:t>
    </dgm:pt>
    <dgm:pt modelId="{069318EA-0141-4A17-B777-84EB57A51177}">
      <dgm:prSet/>
      <dgm:spPr/>
      <dgm:t>
        <a:bodyPr/>
        <a:lstStyle/>
        <a:p>
          <a:r>
            <a:rPr lang="en-US"/>
            <a:t>Insulin increases the synthesis of the enzyme by tissues.</a:t>
          </a:r>
        </a:p>
      </dgm:t>
    </dgm:pt>
    <dgm:pt modelId="{CF89F9A2-C3CA-4B6A-8CCD-1DE80DDA94B7}" type="parTrans" cxnId="{C3C0AB31-1B5C-4894-A420-519B8BCB9E91}">
      <dgm:prSet/>
      <dgm:spPr/>
      <dgm:t>
        <a:bodyPr/>
        <a:lstStyle/>
        <a:p>
          <a:endParaRPr lang="en-US"/>
        </a:p>
      </dgm:t>
    </dgm:pt>
    <dgm:pt modelId="{A4401ADB-9713-4BC2-AC34-CDF336DBCA6D}" type="sibTrans" cxnId="{C3C0AB31-1B5C-4894-A420-519B8BCB9E91}">
      <dgm:prSet/>
      <dgm:spPr/>
      <dgm:t>
        <a:bodyPr/>
        <a:lstStyle/>
        <a:p>
          <a:endParaRPr lang="en-US"/>
        </a:p>
      </dgm:t>
    </dgm:pt>
    <dgm:pt modelId="{4FE3AD0B-10EE-45C4-BF04-A8BC7EB3B4AB}">
      <dgm:prSet/>
      <dgm:spPr/>
      <dgm:t>
        <a:bodyPr/>
        <a:lstStyle/>
        <a:p>
          <a:r>
            <a:rPr lang="en-US"/>
            <a:t>The enzyme hydrolyses triacylglycerols in lipoprotein particles, releasing fatty acids and glycerol.</a:t>
          </a:r>
        </a:p>
      </dgm:t>
    </dgm:pt>
    <dgm:pt modelId="{12D0BEB3-5291-42E6-A420-1A3D288827C6}" type="parTrans" cxnId="{D34CC83E-903C-4108-8694-AC97C0AF5A07}">
      <dgm:prSet/>
      <dgm:spPr/>
      <dgm:t>
        <a:bodyPr/>
        <a:lstStyle/>
        <a:p>
          <a:endParaRPr lang="en-US"/>
        </a:p>
      </dgm:t>
    </dgm:pt>
    <dgm:pt modelId="{FFA913D2-EC57-4C52-A91D-A3C36D20BA4C}" type="sibTrans" cxnId="{D34CC83E-903C-4108-8694-AC97C0AF5A07}">
      <dgm:prSet/>
      <dgm:spPr/>
      <dgm:t>
        <a:bodyPr/>
        <a:lstStyle/>
        <a:p>
          <a:endParaRPr lang="en-US"/>
        </a:p>
      </dgm:t>
    </dgm:pt>
    <dgm:pt modelId="{7EBAAB9F-7953-4732-B883-9B4020AD1FF0}">
      <dgm:prSet/>
      <dgm:spPr/>
      <dgm:t>
        <a:bodyPr/>
        <a:lstStyle/>
        <a:p>
          <a:r>
            <a:rPr lang="en-US"/>
            <a:t>The fatty acids are then taken up by tissues and the glycerol is transported to the liver.</a:t>
          </a:r>
        </a:p>
      </dgm:t>
    </dgm:pt>
    <dgm:pt modelId="{2A52DF13-3490-4247-A1A2-60B459299860}" type="parTrans" cxnId="{2C8AF64D-45C6-4894-B6C4-59826E1E1615}">
      <dgm:prSet/>
      <dgm:spPr/>
      <dgm:t>
        <a:bodyPr/>
        <a:lstStyle/>
        <a:p>
          <a:endParaRPr lang="en-US"/>
        </a:p>
      </dgm:t>
    </dgm:pt>
    <dgm:pt modelId="{EE6FCE4B-7478-4E94-B9B2-6308B3E010A9}" type="sibTrans" cxnId="{2C8AF64D-45C6-4894-B6C4-59826E1E1615}">
      <dgm:prSet/>
      <dgm:spPr/>
      <dgm:t>
        <a:bodyPr/>
        <a:lstStyle/>
        <a:p>
          <a:endParaRPr lang="en-US"/>
        </a:p>
      </dgm:t>
    </dgm:pt>
    <dgm:pt modelId="{92AFCFF9-A5E3-4EF5-9663-E19A871738BB}" type="pres">
      <dgm:prSet presAssocID="{5D1739BC-F4D2-4DF8-88B8-08AD11DD002A}" presName="diagram" presStyleCnt="0">
        <dgm:presLayoutVars>
          <dgm:dir/>
          <dgm:resizeHandles val="exact"/>
        </dgm:presLayoutVars>
      </dgm:prSet>
      <dgm:spPr/>
      <dgm:t>
        <a:bodyPr/>
        <a:lstStyle/>
        <a:p>
          <a:endParaRPr lang="en-US"/>
        </a:p>
      </dgm:t>
    </dgm:pt>
    <dgm:pt modelId="{F8993543-7384-4878-A473-051B53D73055}" type="pres">
      <dgm:prSet presAssocID="{A5AAB4D7-AE9B-4732-BFF0-77C88C262152}" presName="node" presStyleLbl="node1" presStyleIdx="0" presStyleCnt="6">
        <dgm:presLayoutVars>
          <dgm:bulletEnabled val="1"/>
        </dgm:presLayoutVars>
      </dgm:prSet>
      <dgm:spPr/>
      <dgm:t>
        <a:bodyPr/>
        <a:lstStyle/>
        <a:p>
          <a:endParaRPr lang="en-US"/>
        </a:p>
      </dgm:t>
    </dgm:pt>
    <dgm:pt modelId="{B77F5865-8F05-4BB4-B55A-962331B1CB98}" type="pres">
      <dgm:prSet presAssocID="{DC39E5BA-1D4A-4832-AE3B-93330AAB6C96}" presName="sibTrans" presStyleCnt="0"/>
      <dgm:spPr/>
    </dgm:pt>
    <dgm:pt modelId="{5B0A4D13-AB75-404A-9950-33D1F13295B6}" type="pres">
      <dgm:prSet presAssocID="{B69F3658-8E9F-48DB-B442-CA30E5357E08}" presName="node" presStyleLbl="node1" presStyleIdx="1" presStyleCnt="6">
        <dgm:presLayoutVars>
          <dgm:bulletEnabled val="1"/>
        </dgm:presLayoutVars>
      </dgm:prSet>
      <dgm:spPr/>
      <dgm:t>
        <a:bodyPr/>
        <a:lstStyle/>
        <a:p>
          <a:endParaRPr lang="en-US"/>
        </a:p>
      </dgm:t>
    </dgm:pt>
    <dgm:pt modelId="{78148ED8-5622-4BE6-A112-B6775DF9BCDD}" type="pres">
      <dgm:prSet presAssocID="{7B4FDF56-08AA-4DCC-9F36-80A4FE89B81D}" presName="sibTrans" presStyleCnt="0"/>
      <dgm:spPr/>
    </dgm:pt>
    <dgm:pt modelId="{9F16BE6F-7699-4C4E-8DCF-95AE5D3E0930}" type="pres">
      <dgm:prSet presAssocID="{E1A33AC8-3E0F-46E5-ADDB-93505D92B3FF}" presName="node" presStyleLbl="node1" presStyleIdx="2" presStyleCnt="6">
        <dgm:presLayoutVars>
          <dgm:bulletEnabled val="1"/>
        </dgm:presLayoutVars>
      </dgm:prSet>
      <dgm:spPr/>
      <dgm:t>
        <a:bodyPr/>
        <a:lstStyle/>
        <a:p>
          <a:endParaRPr lang="en-US"/>
        </a:p>
      </dgm:t>
    </dgm:pt>
    <dgm:pt modelId="{3E9AEF9C-4E7C-4616-9D49-8299BE881247}" type="pres">
      <dgm:prSet presAssocID="{32207EC3-9509-4DE1-9FA3-298ADEF63A20}" presName="sibTrans" presStyleCnt="0"/>
      <dgm:spPr/>
    </dgm:pt>
    <dgm:pt modelId="{01D5CBD4-E84A-4F33-B3EB-FC8E19158DE4}" type="pres">
      <dgm:prSet presAssocID="{069318EA-0141-4A17-B777-84EB57A51177}" presName="node" presStyleLbl="node1" presStyleIdx="3" presStyleCnt="6">
        <dgm:presLayoutVars>
          <dgm:bulletEnabled val="1"/>
        </dgm:presLayoutVars>
      </dgm:prSet>
      <dgm:spPr/>
      <dgm:t>
        <a:bodyPr/>
        <a:lstStyle/>
        <a:p>
          <a:endParaRPr lang="en-US"/>
        </a:p>
      </dgm:t>
    </dgm:pt>
    <dgm:pt modelId="{F165B888-23C3-4669-A7C2-A115891B1AAB}" type="pres">
      <dgm:prSet presAssocID="{A4401ADB-9713-4BC2-AC34-CDF336DBCA6D}" presName="sibTrans" presStyleCnt="0"/>
      <dgm:spPr/>
    </dgm:pt>
    <dgm:pt modelId="{EC70BB5C-C3EF-4A29-A2E3-3C0E6022CCEA}" type="pres">
      <dgm:prSet presAssocID="{4FE3AD0B-10EE-45C4-BF04-A8BC7EB3B4AB}" presName="node" presStyleLbl="node1" presStyleIdx="4" presStyleCnt="6">
        <dgm:presLayoutVars>
          <dgm:bulletEnabled val="1"/>
        </dgm:presLayoutVars>
      </dgm:prSet>
      <dgm:spPr/>
      <dgm:t>
        <a:bodyPr/>
        <a:lstStyle/>
        <a:p>
          <a:endParaRPr lang="en-US"/>
        </a:p>
      </dgm:t>
    </dgm:pt>
    <dgm:pt modelId="{329A5C89-AEEF-4C21-BED3-BE8D914E756C}" type="pres">
      <dgm:prSet presAssocID="{FFA913D2-EC57-4C52-A91D-A3C36D20BA4C}" presName="sibTrans" presStyleCnt="0"/>
      <dgm:spPr/>
    </dgm:pt>
    <dgm:pt modelId="{06268C08-DFAF-4E1C-9FFD-B12D90A78902}" type="pres">
      <dgm:prSet presAssocID="{7EBAAB9F-7953-4732-B883-9B4020AD1FF0}" presName="node" presStyleLbl="node1" presStyleIdx="5" presStyleCnt="6">
        <dgm:presLayoutVars>
          <dgm:bulletEnabled val="1"/>
        </dgm:presLayoutVars>
      </dgm:prSet>
      <dgm:spPr/>
      <dgm:t>
        <a:bodyPr/>
        <a:lstStyle/>
        <a:p>
          <a:endParaRPr lang="en-US"/>
        </a:p>
      </dgm:t>
    </dgm:pt>
  </dgm:ptLst>
  <dgm:cxnLst>
    <dgm:cxn modelId="{2C8AF64D-45C6-4894-B6C4-59826E1E1615}" srcId="{5D1739BC-F4D2-4DF8-88B8-08AD11DD002A}" destId="{7EBAAB9F-7953-4732-B883-9B4020AD1FF0}" srcOrd="5" destOrd="0" parTransId="{2A52DF13-3490-4247-A1A2-60B459299860}" sibTransId="{EE6FCE4B-7478-4E94-B9B2-6308B3E010A9}"/>
    <dgm:cxn modelId="{85F0D464-06B0-4B48-A0E7-04C172C80BFD}" srcId="{5D1739BC-F4D2-4DF8-88B8-08AD11DD002A}" destId="{A5AAB4D7-AE9B-4732-BFF0-77C88C262152}" srcOrd="0" destOrd="0" parTransId="{6E63E13A-D760-434F-A591-AB67FBC220B6}" sibTransId="{DC39E5BA-1D4A-4832-AE3B-93330AAB6C96}"/>
    <dgm:cxn modelId="{D92644DA-4C1A-40AB-A4DB-61E7B4CC2015}" type="presOf" srcId="{5D1739BC-F4D2-4DF8-88B8-08AD11DD002A}" destId="{92AFCFF9-A5E3-4EF5-9663-E19A871738BB}" srcOrd="0" destOrd="0" presId="urn:microsoft.com/office/officeart/2005/8/layout/default"/>
    <dgm:cxn modelId="{F20AAB08-DF4B-491B-8FC5-490BA342AE08}" type="presOf" srcId="{069318EA-0141-4A17-B777-84EB57A51177}" destId="{01D5CBD4-E84A-4F33-B3EB-FC8E19158DE4}" srcOrd="0" destOrd="0" presId="urn:microsoft.com/office/officeart/2005/8/layout/default"/>
    <dgm:cxn modelId="{467CCC3A-C221-464B-8826-CCC47E0419D1}" type="presOf" srcId="{7EBAAB9F-7953-4732-B883-9B4020AD1FF0}" destId="{06268C08-DFAF-4E1C-9FFD-B12D90A78902}" srcOrd="0" destOrd="0" presId="urn:microsoft.com/office/officeart/2005/8/layout/default"/>
    <dgm:cxn modelId="{0C3CF008-B984-4C01-BE4A-2DAF7F5D5BE7}" srcId="{5D1739BC-F4D2-4DF8-88B8-08AD11DD002A}" destId="{E1A33AC8-3E0F-46E5-ADDB-93505D92B3FF}" srcOrd="2" destOrd="0" parTransId="{7ACA983C-BBC7-4C29-A12B-7FD71BAF5E77}" sibTransId="{32207EC3-9509-4DE1-9FA3-298ADEF63A20}"/>
    <dgm:cxn modelId="{278D62B1-FC44-40E2-B366-C4ACC270693B}" type="presOf" srcId="{E1A33AC8-3E0F-46E5-ADDB-93505D92B3FF}" destId="{9F16BE6F-7699-4C4E-8DCF-95AE5D3E0930}" srcOrd="0" destOrd="0" presId="urn:microsoft.com/office/officeart/2005/8/layout/default"/>
    <dgm:cxn modelId="{C3C0AB31-1B5C-4894-A420-519B8BCB9E91}" srcId="{5D1739BC-F4D2-4DF8-88B8-08AD11DD002A}" destId="{069318EA-0141-4A17-B777-84EB57A51177}" srcOrd="3" destOrd="0" parTransId="{CF89F9A2-C3CA-4B6A-8CCD-1DE80DDA94B7}" sibTransId="{A4401ADB-9713-4BC2-AC34-CDF336DBCA6D}"/>
    <dgm:cxn modelId="{995AAE2B-E356-4F00-BA91-F344EC43CB10}" type="presOf" srcId="{B69F3658-8E9F-48DB-B442-CA30E5357E08}" destId="{5B0A4D13-AB75-404A-9950-33D1F13295B6}" srcOrd="0" destOrd="0" presId="urn:microsoft.com/office/officeart/2005/8/layout/default"/>
    <dgm:cxn modelId="{9C841ACD-79BC-4210-9FE6-27B3962FD485}" srcId="{5D1739BC-F4D2-4DF8-88B8-08AD11DD002A}" destId="{B69F3658-8E9F-48DB-B442-CA30E5357E08}" srcOrd="1" destOrd="0" parTransId="{251A5357-DA18-4C68-B655-C6E72F47F57D}" sibTransId="{7B4FDF56-08AA-4DCC-9F36-80A4FE89B81D}"/>
    <dgm:cxn modelId="{4FF727E9-389F-458F-A2FF-D2F3475A500D}" type="presOf" srcId="{A5AAB4D7-AE9B-4732-BFF0-77C88C262152}" destId="{F8993543-7384-4878-A473-051B53D73055}" srcOrd="0" destOrd="0" presId="urn:microsoft.com/office/officeart/2005/8/layout/default"/>
    <dgm:cxn modelId="{D34CC83E-903C-4108-8694-AC97C0AF5A07}" srcId="{5D1739BC-F4D2-4DF8-88B8-08AD11DD002A}" destId="{4FE3AD0B-10EE-45C4-BF04-A8BC7EB3B4AB}" srcOrd="4" destOrd="0" parTransId="{12D0BEB3-5291-42E6-A420-1A3D288827C6}" sibTransId="{FFA913D2-EC57-4C52-A91D-A3C36D20BA4C}"/>
    <dgm:cxn modelId="{2D92804A-F116-45B6-B2E1-E040C1F38A74}" type="presOf" srcId="{4FE3AD0B-10EE-45C4-BF04-A8BC7EB3B4AB}" destId="{EC70BB5C-C3EF-4A29-A2E3-3C0E6022CCEA}" srcOrd="0" destOrd="0" presId="urn:microsoft.com/office/officeart/2005/8/layout/default"/>
    <dgm:cxn modelId="{54C5408E-EB48-4B6F-9A0E-5F015081F841}" type="presParOf" srcId="{92AFCFF9-A5E3-4EF5-9663-E19A871738BB}" destId="{F8993543-7384-4878-A473-051B53D73055}" srcOrd="0" destOrd="0" presId="urn:microsoft.com/office/officeart/2005/8/layout/default"/>
    <dgm:cxn modelId="{456F591C-5E05-411D-B140-FBBA0A03C348}" type="presParOf" srcId="{92AFCFF9-A5E3-4EF5-9663-E19A871738BB}" destId="{B77F5865-8F05-4BB4-B55A-962331B1CB98}" srcOrd="1" destOrd="0" presId="urn:microsoft.com/office/officeart/2005/8/layout/default"/>
    <dgm:cxn modelId="{8064C06B-5C21-4CE0-93DE-F74B839CC846}" type="presParOf" srcId="{92AFCFF9-A5E3-4EF5-9663-E19A871738BB}" destId="{5B0A4D13-AB75-404A-9950-33D1F13295B6}" srcOrd="2" destOrd="0" presId="urn:microsoft.com/office/officeart/2005/8/layout/default"/>
    <dgm:cxn modelId="{B9E254CF-55C7-4D1D-BD3B-D7FB75B9CE9A}" type="presParOf" srcId="{92AFCFF9-A5E3-4EF5-9663-E19A871738BB}" destId="{78148ED8-5622-4BE6-A112-B6775DF9BCDD}" srcOrd="3" destOrd="0" presId="urn:microsoft.com/office/officeart/2005/8/layout/default"/>
    <dgm:cxn modelId="{79658886-1D00-43B5-9604-DCA211545A0B}" type="presParOf" srcId="{92AFCFF9-A5E3-4EF5-9663-E19A871738BB}" destId="{9F16BE6F-7699-4C4E-8DCF-95AE5D3E0930}" srcOrd="4" destOrd="0" presId="urn:microsoft.com/office/officeart/2005/8/layout/default"/>
    <dgm:cxn modelId="{E69F504A-677D-4EA7-ABDF-E01BF17A1D95}" type="presParOf" srcId="{92AFCFF9-A5E3-4EF5-9663-E19A871738BB}" destId="{3E9AEF9C-4E7C-4616-9D49-8299BE881247}" srcOrd="5" destOrd="0" presId="urn:microsoft.com/office/officeart/2005/8/layout/default"/>
    <dgm:cxn modelId="{AE724011-D291-43DE-A341-3A464B77BA48}" type="presParOf" srcId="{92AFCFF9-A5E3-4EF5-9663-E19A871738BB}" destId="{01D5CBD4-E84A-4F33-B3EB-FC8E19158DE4}" srcOrd="6" destOrd="0" presId="urn:microsoft.com/office/officeart/2005/8/layout/default"/>
    <dgm:cxn modelId="{4C257A0E-C404-459C-AB8C-A142D861FBBD}" type="presParOf" srcId="{92AFCFF9-A5E3-4EF5-9663-E19A871738BB}" destId="{F165B888-23C3-4669-A7C2-A115891B1AAB}" srcOrd="7" destOrd="0" presId="urn:microsoft.com/office/officeart/2005/8/layout/default"/>
    <dgm:cxn modelId="{BABEF7B5-B6E4-413D-A13D-F1CF6619E36B}" type="presParOf" srcId="{92AFCFF9-A5E3-4EF5-9663-E19A871738BB}" destId="{EC70BB5C-C3EF-4A29-A2E3-3C0E6022CCEA}" srcOrd="8" destOrd="0" presId="urn:microsoft.com/office/officeart/2005/8/layout/default"/>
    <dgm:cxn modelId="{6925E8D9-8CB2-4112-88D1-A069AACE4E65}" type="presParOf" srcId="{92AFCFF9-A5E3-4EF5-9663-E19A871738BB}" destId="{329A5C89-AEEF-4C21-BED3-BE8D914E756C}" srcOrd="9" destOrd="0" presId="urn:microsoft.com/office/officeart/2005/8/layout/default"/>
    <dgm:cxn modelId="{A050EB22-54A9-41C4-B7E5-190A9982DF32}" type="presParOf" srcId="{92AFCFF9-A5E3-4EF5-9663-E19A871738BB}" destId="{06268C08-DFAF-4E1C-9FFD-B12D90A7890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8C190C5-0B39-41D9-978E-A74E47A5A6BF}" type="doc">
      <dgm:prSet loTypeId="urn:microsoft.com/office/officeart/2005/8/layout/default" loCatId="list" qsTypeId="urn:microsoft.com/office/officeart/2005/8/quickstyle/simple3" qsCatId="simple" csTypeId="urn:microsoft.com/office/officeart/2005/8/colors/colorful2" csCatId="colorful"/>
      <dgm:spPr/>
      <dgm:t>
        <a:bodyPr/>
        <a:lstStyle/>
        <a:p>
          <a:endParaRPr lang="en-US"/>
        </a:p>
      </dgm:t>
    </dgm:pt>
    <dgm:pt modelId="{ECFAC699-F407-4309-A401-F157E24AF4FE}">
      <dgm:prSet/>
      <dgm:spPr/>
      <dgm:t>
        <a:bodyPr/>
        <a:lstStyle/>
        <a:p>
          <a:r>
            <a:rPr lang="en-US" b="1"/>
            <a:t>2- Lecithin:Cholesterol Acyltransferase (LCAT): </a:t>
          </a:r>
          <a:endParaRPr lang="en-US"/>
        </a:p>
      </dgm:t>
    </dgm:pt>
    <dgm:pt modelId="{7CEAE501-B585-4E55-A6F2-4B277C89A1CC}" type="parTrans" cxnId="{EB80DB80-9C00-494D-911B-25A9485163DE}">
      <dgm:prSet/>
      <dgm:spPr/>
      <dgm:t>
        <a:bodyPr/>
        <a:lstStyle/>
        <a:p>
          <a:endParaRPr lang="en-US"/>
        </a:p>
      </dgm:t>
    </dgm:pt>
    <dgm:pt modelId="{C1C75C19-DED2-499B-B7C8-8782F43B9C45}" type="sibTrans" cxnId="{EB80DB80-9C00-494D-911B-25A9485163DE}">
      <dgm:prSet/>
      <dgm:spPr/>
      <dgm:t>
        <a:bodyPr/>
        <a:lstStyle/>
        <a:p>
          <a:endParaRPr lang="en-US"/>
        </a:p>
      </dgm:t>
    </dgm:pt>
    <dgm:pt modelId="{015DF5E5-897A-4329-BF02-66D42C947995}">
      <dgm:prSet/>
      <dgm:spPr/>
      <dgm:t>
        <a:bodyPr/>
        <a:lstStyle/>
        <a:p>
          <a:r>
            <a:rPr lang="en-US"/>
            <a:t>is</a:t>
          </a:r>
          <a:r>
            <a:rPr lang="en-US" b="1"/>
            <a:t> </a:t>
          </a:r>
          <a:r>
            <a:rPr lang="en-US"/>
            <a:t>the enzyme responsible for the esterification of free cholesterol , by using  fatty acid derived from lecithin.</a:t>
          </a:r>
        </a:p>
      </dgm:t>
    </dgm:pt>
    <dgm:pt modelId="{69B083A6-AEA1-488B-BF8F-894CC320EA30}" type="parTrans" cxnId="{1D158510-C550-453E-9D16-D42D2A558027}">
      <dgm:prSet/>
      <dgm:spPr/>
      <dgm:t>
        <a:bodyPr/>
        <a:lstStyle/>
        <a:p>
          <a:endParaRPr lang="en-US"/>
        </a:p>
      </dgm:t>
    </dgm:pt>
    <dgm:pt modelId="{21031AA3-43BA-4F33-994C-61996FF54BA0}" type="sibTrans" cxnId="{1D158510-C550-453E-9D16-D42D2A558027}">
      <dgm:prSet/>
      <dgm:spPr/>
      <dgm:t>
        <a:bodyPr/>
        <a:lstStyle/>
        <a:p>
          <a:endParaRPr lang="en-US"/>
        </a:p>
      </dgm:t>
    </dgm:pt>
    <dgm:pt modelId="{89C515C0-AEFA-4E64-B044-204703469BE4}">
      <dgm:prSet/>
      <dgm:spPr/>
      <dgm:t>
        <a:bodyPr/>
        <a:lstStyle/>
        <a:p>
          <a:r>
            <a:rPr lang="en-US"/>
            <a:t>It presents on HDL </a:t>
          </a:r>
        </a:p>
      </dgm:t>
    </dgm:pt>
    <dgm:pt modelId="{443E61B6-4880-4A9B-8789-1818EC441A1F}" type="parTrans" cxnId="{C79FB805-B084-4712-B930-120DA71F024C}">
      <dgm:prSet/>
      <dgm:spPr/>
      <dgm:t>
        <a:bodyPr/>
        <a:lstStyle/>
        <a:p>
          <a:endParaRPr lang="en-US"/>
        </a:p>
      </dgm:t>
    </dgm:pt>
    <dgm:pt modelId="{749EFF0D-5178-4FDA-AE9C-523B57421212}" type="sibTrans" cxnId="{C79FB805-B084-4712-B930-120DA71F024C}">
      <dgm:prSet/>
      <dgm:spPr/>
      <dgm:t>
        <a:bodyPr/>
        <a:lstStyle/>
        <a:p>
          <a:endParaRPr lang="en-US"/>
        </a:p>
      </dgm:t>
    </dgm:pt>
    <dgm:pt modelId="{5D7FC26A-B40C-4C44-9539-3CE426C20174}">
      <dgm:prSet/>
      <dgm:spPr/>
      <dgm:t>
        <a:bodyPr/>
        <a:lstStyle/>
        <a:p>
          <a:r>
            <a:rPr lang="en-US"/>
            <a:t>is activated by apoA1 , the predominant apolipoprotein of HDL.</a:t>
          </a:r>
        </a:p>
      </dgm:t>
    </dgm:pt>
    <dgm:pt modelId="{D915DA36-5605-4EE7-B39D-638383DF814E}" type="parTrans" cxnId="{06708EED-5968-44F4-942D-70F276406912}">
      <dgm:prSet/>
      <dgm:spPr/>
      <dgm:t>
        <a:bodyPr/>
        <a:lstStyle/>
        <a:p>
          <a:endParaRPr lang="en-US"/>
        </a:p>
      </dgm:t>
    </dgm:pt>
    <dgm:pt modelId="{3E3E92A3-35EC-432A-AC47-CBB473471533}" type="sibTrans" cxnId="{06708EED-5968-44F4-942D-70F276406912}">
      <dgm:prSet/>
      <dgm:spPr/>
      <dgm:t>
        <a:bodyPr/>
        <a:lstStyle/>
        <a:p>
          <a:endParaRPr lang="en-US"/>
        </a:p>
      </dgm:t>
    </dgm:pt>
    <dgm:pt modelId="{B7A2E891-AA6C-4ACC-9CF1-66A33F089403}">
      <dgm:prSet/>
      <dgm:spPr/>
      <dgm:t>
        <a:bodyPr/>
        <a:lstStyle/>
        <a:p>
          <a:r>
            <a:rPr lang="en-US" dirty="0"/>
            <a:t>Most of the esterified cholesterol is transferred to LDL, VLDL and chylomicron remnants and thus ultimately reaches the liver while  some may be stored within the core of the HDL particle and taken directly to the liver.</a:t>
          </a:r>
        </a:p>
      </dgm:t>
    </dgm:pt>
    <dgm:pt modelId="{0290DA0D-5879-4344-B371-CBBA6FE73EE9}" type="parTrans" cxnId="{46EDB647-FA80-411C-A128-3BE4E8DFD435}">
      <dgm:prSet/>
      <dgm:spPr/>
      <dgm:t>
        <a:bodyPr/>
        <a:lstStyle/>
        <a:p>
          <a:endParaRPr lang="en-US"/>
        </a:p>
      </dgm:t>
    </dgm:pt>
    <dgm:pt modelId="{115DA700-C8FA-4E91-9102-3B176E7D07BB}" type="sibTrans" cxnId="{46EDB647-FA80-411C-A128-3BE4E8DFD435}">
      <dgm:prSet/>
      <dgm:spPr/>
      <dgm:t>
        <a:bodyPr/>
        <a:lstStyle/>
        <a:p>
          <a:endParaRPr lang="en-US"/>
        </a:p>
      </dgm:t>
    </dgm:pt>
    <dgm:pt modelId="{AC7AC798-76E4-4C8B-AD07-3E6EE191C31C}" type="pres">
      <dgm:prSet presAssocID="{28C190C5-0B39-41D9-978E-A74E47A5A6BF}" presName="diagram" presStyleCnt="0">
        <dgm:presLayoutVars>
          <dgm:dir/>
          <dgm:resizeHandles val="exact"/>
        </dgm:presLayoutVars>
      </dgm:prSet>
      <dgm:spPr/>
      <dgm:t>
        <a:bodyPr/>
        <a:lstStyle/>
        <a:p>
          <a:endParaRPr lang="en-US"/>
        </a:p>
      </dgm:t>
    </dgm:pt>
    <dgm:pt modelId="{8B294866-14DA-4FF3-A95A-18F0078E5207}" type="pres">
      <dgm:prSet presAssocID="{ECFAC699-F407-4309-A401-F157E24AF4FE}" presName="node" presStyleLbl="node1" presStyleIdx="0" presStyleCnt="5">
        <dgm:presLayoutVars>
          <dgm:bulletEnabled val="1"/>
        </dgm:presLayoutVars>
      </dgm:prSet>
      <dgm:spPr/>
      <dgm:t>
        <a:bodyPr/>
        <a:lstStyle/>
        <a:p>
          <a:endParaRPr lang="en-US"/>
        </a:p>
      </dgm:t>
    </dgm:pt>
    <dgm:pt modelId="{83EDEABD-8D0A-40A8-807E-15F237DADD7F}" type="pres">
      <dgm:prSet presAssocID="{C1C75C19-DED2-499B-B7C8-8782F43B9C45}" presName="sibTrans" presStyleCnt="0"/>
      <dgm:spPr/>
    </dgm:pt>
    <dgm:pt modelId="{62CF11CE-BD00-458F-B21B-156CF85088D4}" type="pres">
      <dgm:prSet presAssocID="{015DF5E5-897A-4329-BF02-66D42C947995}" presName="node" presStyleLbl="node1" presStyleIdx="1" presStyleCnt="5">
        <dgm:presLayoutVars>
          <dgm:bulletEnabled val="1"/>
        </dgm:presLayoutVars>
      </dgm:prSet>
      <dgm:spPr/>
      <dgm:t>
        <a:bodyPr/>
        <a:lstStyle/>
        <a:p>
          <a:endParaRPr lang="en-US"/>
        </a:p>
      </dgm:t>
    </dgm:pt>
    <dgm:pt modelId="{CD5B84EB-EF82-40BB-9CF2-A7A8B12A6166}" type="pres">
      <dgm:prSet presAssocID="{21031AA3-43BA-4F33-994C-61996FF54BA0}" presName="sibTrans" presStyleCnt="0"/>
      <dgm:spPr/>
    </dgm:pt>
    <dgm:pt modelId="{84E7BA64-841B-489E-8C28-5E9847A74B0E}" type="pres">
      <dgm:prSet presAssocID="{89C515C0-AEFA-4E64-B044-204703469BE4}" presName="node" presStyleLbl="node1" presStyleIdx="2" presStyleCnt="5">
        <dgm:presLayoutVars>
          <dgm:bulletEnabled val="1"/>
        </dgm:presLayoutVars>
      </dgm:prSet>
      <dgm:spPr/>
      <dgm:t>
        <a:bodyPr/>
        <a:lstStyle/>
        <a:p>
          <a:endParaRPr lang="en-US"/>
        </a:p>
      </dgm:t>
    </dgm:pt>
    <dgm:pt modelId="{5435D977-39A7-4891-8CD7-13877481FE86}" type="pres">
      <dgm:prSet presAssocID="{749EFF0D-5178-4FDA-AE9C-523B57421212}" presName="sibTrans" presStyleCnt="0"/>
      <dgm:spPr/>
    </dgm:pt>
    <dgm:pt modelId="{1E43C2A2-8FA8-4D10-B775-D73155C0A245}" type="pres">
      <dgm:prSet presAssocID="{5D7FC26A-B40C-4C44-9539-3CE426C20174}" presName="node" presStyleLbl="node1" presStyleIdx="3" presStyleCnt="5">
        <dgm:presLayoutVars>
          <dgm:bulletEnabled val="1"/>
        </dgm:presLayoutVars>
      </dgm:prSet>
      <dgm:spPr/>
      <dgm:t>
        <a:bodyPr/>
        <a:lstStyle/>
        <a:p>
          <a:endParaRPr lang="en-US"/>
        </a:p>
      </dgm:t>
    </dgm:pt>
    <dgm:pt modelId="{EC66329B-4FE4-4FBC-A658-2805CF9C8907}" type="pres">
      <dgm:prSet presAssocID="{3E3E92A3-35EC-432A-AC47-CBB473471533}" presName="sibTrans" presStyleCnt="0"/>
      <dgm:spPr/>
    </dgm:pt>
    <dgm:pt modelId="{D01AC763-8776-47E8-9C78-31B13AD879F9}" type="pres">
      <dgm:prSet presAssocID="{B7A2E891-AA6C-4ACC-9CF1-66A33F089403}" presName="node" presStyleLbl="node1" presStyleIdx="4" presStyleCnt="5">
        <dgm:presLayoutVars>
          <dgm:bulletEnabled val="1"/>
        </dgm:presLayoutVars>
      </dgm:prSet>
      <dgm:spPr/>
      <dgm:t>
        <a:bodyPr/>
        <a:lstStyle/>
        <a:p>
          <a:endParaRPr lang="en-US"/>
        </a:p>
      </dgm:t>
    </dgm:pt>
  </dgm:ptLst>
  <dgm:cxnLst>
    <dgm:cxn modelId="{05907DC1-90AE-4587-81D4-8F1B70E6F8AA}" type="presOf" srcId="{ECFAC699-F407-4309-A401-F157E24AF4FE}" destId="{8B294866-14DA-4FF3-A95A-18F0078E5207}" srcOrd="0" destOrd="0" presId="urn:microsoft.com/office/officeart/2005/8/layout/default"/>
    <dgm:cxn modelId="{06708EED-5968-44F4-942D-70F276406912}" srcId="{28C190C5-0B39-41D9-978E-A74E47A5A6BF}" destId="{5D7FC26A-B40C-4C44-9539-3CE426C20174}" srcOrd="3" destOrd="0" parTransId="{D915DA36-5605-4EE7-B39D-638383DF814E}" sibTransId="{3E3E92A3-35EC-432A-AC47-CBB473471533}"/>
    <dgm:cxn modelId="{46EDB647-FA80-411C-A128-3BE4E8DFD435}" srcId="{28C190C5-0B39-41D9-978E-A74E47A5A6BF}" destId="{B7A2E891-AA6C-4ACC-9CF1-66A33F089403}" srcOrd="4" destOrd="0" parTransId="{0290DA0D-5879-4344-B371-CBBA6FE73EE9}" sibTransId="{115DA700-C8FA-4E91-9102-3B176E7D07BB}"/>
    <dgm:cxn modelId="{C79FB805-B084-4712-B930-120DA71F024C}" srcId="{28C190C5-0B39-41D9-978E-A74E47A5A6BF}" destId="{89C515C0-AEFA-4E64-B044-204703469BE4}" srcOrd="2" destOrd="0" parTransId="{443E61B6-4880-4A9B-8789-1818EC441A1F}" sibTransId="{749EFF0D-5178-4FDA-AE9C-523B57421212}"/>
    <dgm:cxn modelId="{1D158510-C550-453E-9D16-D42D2A558027}" srcId="{28C190C5-0B39-41D9-978E-A74E47A5A6BF}" destId="{015DF5E5-897A-4329-BF02-66D42C947995}" srcOrd="1" destOrd="0" parTransId="{69B083A6-AEA1-488B-BF8F-894CC320EA30}" sibTransId="{21031AA3-43BA-4F33-994C-61996FF54BA0}"/>
    <dgm:cxn modelId="{5B6BE161-3127-4111-A9C5-17A853EC4AC7}" type="presOf" srcId="{28C190C5-0B39-41D9-978E-A74E47A5A6BF}" destId="{AC7AC798-76E4-4C8B-AD07-3E6EE191C31C}" srcOrd="0" destOrd="0" presId="urn:microsoft.com/office/officeart/2005/8/layout/default"/>
    <dgm:cxn modelId="{558D877A-4AFF-4F48-B838-92AFD90F3B8F}" type="presOf" srcId="{015DF5E5-897A-4329-BF02-66D42C947995}" destId="{62CF11CE-BD00-458F-B21B-156CF85088D4}" srcOrd="0" destOrd="0" presId="urn:microsoft.com/office/officeart/2005/8/layout/default"/>
    <dgm:cxn modelId="{BA358041-1407-4302-925C-FC58F1AE425C}" type="presOf" srcId="{89C515C0-AEFA-4E64-B044-204703469BE4}" destId="{84E7BA64-841B-489E-8C28-5E9847A74B0E}" srcOrd="0" destOrd="0" presId="urn:microsoft.com/office/officeart/2005/8/layout/default"/>
    <dgm:cxn modelId="{54C403E9-F881-4199-ABAD-D8C8B46E0469}" type="presOf" srcId="{B7A2E891-AA6C-4ACC-9CF1-66A33F089403}" destId="{D01AC763-8776-47E8-9C78-31B13AD879F9}" srcOrd="0" destOrd="0" presId="urn:microsoft.com/office/officeart/2005/8/layout/default"/>
    <dgm:cxn modelId="{EB80DB80-9C00-494D-911B-25A9485163DE}" srcId="{28C190C5-0B39-41D9-978E-A74E47A5A6BF}" destId="{ECFAC699-F407-4309-A401-F157E24AF4FE}" srcOrd="0" destOrd="0" parTransId="{7CEAE501-B585-4E55-A6F2-4B277C89A1CC}" sibTransId="{C1C75C19-DED2-499B-B7C8-8782F43B9C45}"/>
    <dgm:cxn modelId="{914DD59F-A17C-44A2-AD17-BDF3C4710894}" type="presOf" srcId="{5D7FC26A-B40C-4C44-9539-3CE426C20174}" destId="{1E43C2A2-8FA8-4D10-B775-D73155C0A245}" srcOrd="0" destOrd="0" presId="urn:microsoft.com/office/officeart/2005/8/layout/default"/>
    <dgm:cxn modelId="{287D2C1C-353C-4AD1-AE6C-DA3A2D099934}" type="presParOf" srcId="{AC7AC798-76E4-4C8B-AD07-3E6EE191C31C}" destId="{8B294866-14DA-4FF3-A95A-18F0078E5207}" srcOrd="0" destOrd="0" presId="urn:microsoft.com/office/officeart/2005/8/layout/default"/>
    <dgm:cxn modelId="{3854F3DD-5DA8-4A87-BD24-B33800BD64AA}" type="presParOf" srcId="{AC7AC798-76E4-4C8B-AD07-3E6EE191C31C}" destId="{83EDEABD-8D0A-40A8-807E-15F237DADD7F}" srcOrd="1" destOrd="0" presId="urn:microsoft.com/office/officeart/2005/8/layout/default"/>
    <dgm:cxn modelId="{36EA66BF-E5B3-4528-A172-03A8BFCF0633}" type="presParOf" srcId="{AC7AC798-76E4-4C8B-AD07-3E6EE191C31C}" destId="{62CF11CE-BD00-458F-B21B-156CF85088D4}" srcOrd="2" destOrd="0" presId="urn:microsoft.com/office/officeart/2005/8/layout/default"/>
    <dgm:cxn modelId="{7D86561D-60C9-4221-AC99-16765FE1CFAA}" type="presParOf" srcId="{AC7AC798-76E4-4C8B-AD07-3E6EE191C31C}" destId="{CD5B84EB-EF82-40BB-9CF2-A7A8B12A6166}" srcOrd="3" destOrd="0" presId="urn:microsoft.com/office/officeart/2005/8/layout/default"/>
    <dgm:cxn modelId="{A26DC820-ADBD-48B8-9B39-AE4C38B7FD13}" type="presParOf" srcId="{AC7AC798-76E4-4C8B-AD07-3E6EE191C31C}" destId="{84E7BA64-841B-489E-8C28-5E9847A74B0E}" srcOrd="4" destOrd="0" presId="urn:microsoft.com/office/officeart/2005/8/layout/default"/>
    <dgm:cxn modelId="{3DB7469E-2604-4CEB-A277-A3C53485E6B8}" type="presParOf" srcId="{AC7AC798-76E4-4C8B-AD07-3E6EE191C31C}" destId="{5435D977-39A7-4891-8CD7-13877481FE86}" srcOrd="5" destOrd="0" presId="urn:microsoft.com/office/officeart/2005/8/layout/default"/>
    <dgm:cxn modelId="{28C89607-7288-4338-AB20-605775A7C612}" type="presParOf" srcId="{AC7AC798-76E4-4C8B-AD07-3E6EE191C31C}" destId="{1E43C2A2-8FA8-4D10-B775-D73155C0A245}" srcOrd="6" destOrd="0" presId="urn:microsoft.com/office/officeart/2005/8/layout/default"/>
    <dgm:cxn modelId="{3C1C4381-F0B6-45FD-AB09-2915989EC59E}" type="presParOf" srcId="{AC7AC798-76E4-4C8B-AD07-3E6EE191C31C}" destId="{EC66329B-4FE4-4FBC-A658-2805CF9C8907}" srcOrd="7" destOrd="0" presId="urn:microsoft.com/office/officeart/2005/8/layout/default"/>
    <dgm:cxn modelId="{73CD2843-FCCF-4E7E-8D37-8D3B3DEDBB5D}" type="presParOf" srcId="{AC7AC798-76E4-4C8B-AD07-3E6EE191C31C}" destId="{D01AC763-8776-47E8-9C78-31B13AD879F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A42128D-0F77-42F0-9E7E-84ACF54DB178}" type="doc">
      <dgm:prSet loTypeId="urn:microsoft.com/office/officeart/2005/8/layout/cycle2" loCatId="cycle" qsTypeId="urn:microsoft.com/office/officeart/2005/8/quickstyle/3d1" qsCatId="3D" csTypeId="urn:microsoft.com/office/officeart/2005/8/colors/accent2_3" csCatId="accent2" phldr="1"/>
      <dgm:spPr/>
      <dgm:t>
        <a:bodyPr/>
        <a:lstStyle/>
        <a:p>
          <a:endParaRPr lang="en-US"/>
        </a:p>
      </dgm:t>
    </dgm:pt>
    <dgm:pt modelId="{4BBED5E7-60E7-439D-A749-DD1DFD1ECC3E}">
      <dgm:prSet/>
      <dgm:spPr>
        <a:ln>
          <a:noFill/>
        </a:ln>
        <a:effectLst>
          <a:glow rad="635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dirty="0" err="1"/>
            <a:t>Whats</a:t>
          </a:r>
          <a:r>
            <a:rPr lang="en-US" dirty="0"/>
            <a:t> the importance of esterification here????</a:t>
          </a:r>
        </a:p>
      </dgm:t>
    </dgm:pt>
    <dgm:pt modelId="{F6E4B8C8-224E-4B37-A55B-37C82C71DA99}" type="parTrans" cxnId="{4F9AC5EC-9159-460E-A1CD-ADC41E55D64C}">
      <dgm:prSet/>
      <dgm:spPr/>
      <dgm:t>
        <a:bodyPr/>
        <a:lstStyle/>
        <a:p>
          <a:endParaRPr lang="en-US"/>
        </a:p>
      </dgm:t>
    </dgm:pt>
    <dgm:pt modelId="{39DCE2BA-9C86-4FB1-A5C6-1604EB505D5F}" type="sibTrans" cxnId="{4F9AC5EC-9159-460E-A1CD-ADC41E55D64C}">
      <dgm:prSet/>
      <dgm:spPr/>
      <dgm:t>
        <a:bodyPr/>
        <a:lstStyle/>
        <a:p>
          <a:endParaRPr lang="en-US"/>
        </a:p>
      </dgm:t>
    </dgm:pt>
    <dgm:pt modelId="{6AFC43B7-B133-43F4-8867-F1A0B8C2CBE7}" type="pres">
      <dgm:prSet presAssocID="{EA42128D-0F77-42F0-9E7E-84ACF54DB178}" presName="cycle" presStyleCnt="0">
        <dgm:presLayoutVars>
          <dgm:dir/>
          <dgm:resizeHandles val="exact"/>
        </dgm:presLayoutVars>
      </dgm:prSet>
      <dgm:spPr/>
      <dgm:t>
        <a:bodyPr/>
        <a:lstStyle/>
        <a:p>
          <a:endParaRPr lang="en-US"/>
        </a:p>
      </dgm:t>
    </dgm:pt>
    <dgm:pt modelId="{6C4391FE-BC59-45B8-A27D-1DC5CCAA1057}" type="pres">
      <dgm:prSet presAssocID="{4BBED5E7-60E7-439D-A749-DD1DFD1ECC3E}" presName="node" presStyleLbl="node1" presStyleIdx="0" presStyleCnt="1" custScaleX="134764">
        <dgm:presLayoutVars>
          <dgm:bulletEnabled val="1"/>
        </dgm:presLayoutVars>
      </dgm:prSet>
      <dgm:spPr/>
      <dgm:t>
        <a:bodyPr/>
        <a:lstStyle/>
        <a:p>
          <a:endParaRPr lang="en-US"/>
        </a:p>
      </dgm:t>
    </dgm:pt>
  </dgm:ptLst>
  <dgm:cxnLst>
    <dgm:cxn modelId="{469AE1CB-3E8E-4838-A850-4B553179835D}" type="presOf" srcId="{4BBED5E7-60E7-439D-A749-DD1DFD1ECC3E}" destId="{6C4391FE-BC59-45B8-A27D-1DC5CCAA1057}" srcOrd="0" destOrd="0" presId="urn:microsoft.com/office/officeart/2005/8/layout/cycle2"/>
    <dgm:cxn modelId="{4F9AC5EC-9159-460E-A1CD-ADC41E55D64C}" srcId="{EA42128D-0F77-42F0-9E7E-84ACF54DB178}" destId="{4BBED5E7-60E7-439D-A749-DD1DFD1ECC3E}" srcOrd="0" destOrd="0" parTransId="{F6E4B8C8-224E-4B37-A55B-37C82C71DA99}" sibTransId="{39DCE2BA-9C86-4FB1-A5C6-1604EB505D5F}"/>
    <dgm:cxn modelId="{D5FC4C06-4B9F-4A8D-9213-4F43DB4CABB3}" type="presOf" srcId="{EA42128D-0F77-42F0-9E7E-84ACF54DB178}" destId="{6AFC43B7-B133-43F4-8867-F1A0B8C2CBE7}" srcOrd="0" destOrd="0" presId="urn:microsoft.com/office/officeart/2005/8/layout/cycle2"/>
    <dgm:cxn modelId="{4A03EB66-3750-4F6D-A970-DA7D409725C3}" type="presParOf" srcId="{6AFC43B7-B133-43F4-8867-F1A0B8C2CBE7}" destId="{6C4391FE-BC59-45B8-A27D-1DC5CCAA10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F63F033-225E-4BB1-AA3A-807E51A3097C}" type="doc">
      <dgm:prSet loTypeId="urn:microsoft.com/office/officeart/2005/8/layout/architecture" loCatId="officeonline" qsTypeId="urn:microsoft.com/office/officeart/2005/8/quickstyle/3d4" qsCatId="3D" csTypeId="urn:microsoft.com/office/officeart/2005/8/colors/accent0_2" csCatId="mainScheme" phldr="1"/>
      <dgm:spPr/>
      <dgm:t>
        <a:bodyPr/>
        <a:lstStyle/>
        <a:p>
          <a:endParaRPr lang="en-US"/>
        </a:p>
      </dgm:t>
    </dgm:pt>
    <dgm:pt modelId="{54E69DB0-2D0F-4CA6-9057-C8A91395E39D}">
      <dgm:prSet custT="1"/>
      <dgm:spPr>
        <a:solidFill>
          <a:srgbClr val="FFC000"/>
        </a:solidFill>
        <a:effectLst>
          <a:glow rad="101600">
            <a:schemeClr val="accent4">
              <a:satMod val="175000"/>
              <a:alpha val="40000"/>
            </a:schemeClr>
          </a:glow>
        </a:effectLst>
        <a:scene3d>
          <a:camera prst="orthographicFront"/>
          <a:lightRig rig="chilly" dir="t"/>
        </a:scene3d>
        <a:sp3d prstMaterial="translucentPowder">
          <a:bevelT w="127000" h="25400" prst="slope"/>
        </a:sp3d>
      </dgm:spPr>
      <dgm:t>
        <a:bodyPr/>
        <a:lstStyle/>
        <a:p>
          <a:r>
            <a:rPr lang="en-US" sz="7200" dirty="0"/>
            <a:t>?</a:t>
          </a:r>
        </a:p>
      </dgm:t>
    </dgm:pt>
    <dgm:pt modelId="{04E9A7FB-35B0-45FC-8CA4-28AB470A0485}" type="parTrans" cxnId="{DB857FB4-4294-48B4-9E86-6AC7B2669EE7}">
      <dgm:prSet/>
      <dgm:spPr/>
      <dgm:t>
        <a:bodyPr/>
        <a:lstStyle/>
        <a:p>
          <a:endParaRPr lang="en-US"/>
        </a:p>
      </dgm:t>
    </dgm:pt>
    <dgm:pt modelId="{41825A7D-64CA-4A92-89D3-2B489A83072E}" type="sibTrans" cxnId="{DB857FB4-4294-48B4-9E86-6AC7B2669EE7}">
      <dgm:prSet/>
      <dgm:spPr/>
      <dgm:t>
        <a:bodyPr/>
        <a:lstStyle/>
        <a:p>
          <a:endParaRPr lang="en-US"/>
        </a:p>
      </dgm:t>
    </dgm:pt>
    <dgm:pt modelId="{6B69244A-8AB5-4FCE-82F3-D69154C94875}">
      <dgm:prSet/>
      <dgm:spPr>
        <a:solidFill>
          <a:srgbClr val="FFC000"/>
        </a:solidFill>
        <a:effectLst>
          <a:glow rad="139700">
            <a:schemeClr val="accent4">
              <a:satMod val="175000"/>
              <a:alpha val="40000"/>
            </a:schemeClr>
          </a:glow>
        </a:effectLst>
        <a:scene3d>
          <a:camera prst="orthographicFront"/>
          <a:lightRig rig="chilly" dir="t"/>
        </a:scene3d>
        <a:sp3d prstMaterial="translucentPowder">
          <a:bevelT w="127000" h="25400" prst="slope"/>
        </a:sp3d>
      </dgm:spPr>
      <dgm:t>
        <a:bodyPr/>
        <a:lstStyle/>
        <a:p>
          <a:r>
            <a:rPr lang="en-US" dirty="0"/>
            <a:t>Q: which  lipoprotein is responsible for reverse cholesterol transport ?????</a:t>
          </a:r>
        </a:p>
      </dgm:t>
    </dgm:pt>
    <dgm:pt modelId="{A02555E3-BDAD-4072-988F-EF9FCBA98B77}" type="parTrans" cxnId="{E4C56ED1-3498-470D-BC22-04DE9E529718}">
      <dgm:prSet/>
      <dgm:spPr/>
      <dgm:t>
        <a:bodyPr/>
        <a:lstStyle/>
        <a:p>
          <a:endParaRPr lang="en-US"/>
        </a:p>
      </dgm:t>
    </dgm:pt>
    <dgm:pt modelId="{1FA3F8C3-51E8-4150-A869-1989616CC3A8}" type="sibTrans" cxnId="{E4C56ED1-3498-470D-BC22-04DE9E529718}">
      <dgm:prSet/>
      <dgm:spPr/>
      <dgm:t>
        <a:bodyPr/>
        <a:lstStyle/>
        <a:p>
          <a:endParaRPr lang="en-US"/>
        </a:p>
      </dgm:t>
    </dgm:pt>
    <dgm:pt modelId="{E3C83A59-F118-4345-9E64-DBE4DA5B1363}" type="pres">
      <dgm:prSet presAssocID="{FF63F033-225E-4BB1-AA3A-807E51A3097C}" presName="Name0" presStyleCnt="0">
        <dgm:presLayoutVars>
          <dgm:chPref val="1"/>
          <dgm:dir val="rev"/>
          <dgm:animOne val="branch"/>
          <dgm:animLvl val="lvl"/>
          <dgm:resizeHandles/>
        </dgm:presLayoutVars>
      </dgm:prSet>
      <dgm:spPr/>
      <dgm:t>
        <a:bodyPr/>
        <a:lstStyle/>
        <a:p>
          <a:endParaRPr lang="en-US"/>
        </a:p>
      </dgm:t>
    </dgm:pt>
    <dgm:pt modelId="{39CD770E-1FD6-452F-ADF5-849C7EA53419}" type="pres">
      <dgm:prSet presAssocID="{54E69DB0-2D0F-4CA6-9057-C8A91395E39D}" presName="vertOne" presStyleCnt="0"/>
      <dgm:spPr/>
    </dgm:pt>
    <dgm:pt modelId="{9530DD5B-8274-4289-AEFB-F760F5128ADF}" type="pres">
      <dgm:prSet presAssocID="{54E69DB0-2D0F-4CA6-9057-C8A91395E39D}" presName="txOne" presStyleLbl="node0" presStyleIdx="0" presStyleCnt="2">
        <dgm:presLayoutVars>
          <dgm:chPref val="3"/>
        </dgm:presLayoutVars>
      </dgm:prSet>
      <dgm:spPr/>
      <dgm:t>
        <a:bodyPr/>
        <a:lstStyle/>
        <a:p>
          <a:endParaRPr lang="en-US"/>
        </a:p>
      </dgm:t>
    </dgm:pt>
    <dgm:pt modelId="{5B1C1E0F-58AA-4699-97FD-24281A0DD67E}" type="pres">
      <dgm:prSet presAssocID="{54E69DB0-2D0F-4CA6-9057-C8A91395E39D}" presName="horzOne" presStyleCnt="0"/>
      <dgm:spPr/>
    </dgm:pt>
    <dgm:pt modelId="{B2D87C8B-544D-4121-AF58-30F554A889C9}" type="pres">
      <dgm:prSet presAssocID="{41825A7D-64CA-4A92-89D3-2B489A83072E}" presName="sibSpaceOne" presStyleCnt="0"/>
      <dgm:spPr/>
    </dgm:pt>
    <dgm:pt modelId="{4F5BE070-1D1C-4BF1-A9C8-5E2BD4B4C741}" type="pres">
      <dgm:prSet presAssocID="{6B69244A-8AB5-4FCE-82F3-D69154C94875}" presName="vertOne" presStyleCnt="0"/>
      <dgm:spPr/>
    </dgm:pt>
    <dgm:pt modelId="{6719E669-0EA6-405E-A58E-B3EA4E28141A}" type="pres">
      <dgm:prSet presAssocID="{6B69244A-8AB5-4FCE-82F3-D69154C94875}" presName="txOne" presStyleLbl="node0" presStyleIdx="1" presStyleCnt="2">
        <dgm:presLayoutVars>
          <dgm:chPref val="3"/>
        </dgm:presLayoutVars>
      </dgm:prSet>
      <dgm:spPr/>
      <dgm:t>
        <a:bodyPr/>
        <a:lstStyle/>
        <a:p>
          <a:endParaRPr lang="en-US"/>
        </a:p>
      </dgm:t>
    </dgm:pt>
    <dgm:pt modelId="{AC420571-4D66-46FF-B974-47A6024EDECF}" type="pres">
      <dgm:prSet presAssocID="{6B69244A-8AB5-4FCE-82F3-D69154C94875}" presName="horzOne" presStyleCnt="0"/>
      <dgm:spPr/>
    </dgm:pt>
  </dgm:ptLst>
  <dgm:cxnLst>
    <dgm:cxn modelId="{DB857FB4-4294-48B4-9E86-6AC7B2669EE7}" srcId="{FF63F033-225E-4BB1-AA3A-807E51A3097C}" destId="{54E69DB0-2D0F-4CA6-9057-C8A91395E39D}" srcOrd="0" destOrd="0" parTransId="{04E9A7FB-35B0-45FC-8CA4-28AB470A0485}" sibTransId="{41825A7D-64CA-4A92-89D3-2B489A83072E}"/>
    <dgm:cxn modelId="{520895F1-043E-4E15-A1EE-6678688A3BA1}" type="presOf" srcId="{6B69244A-8AB5-4FCE-82F3-D69154C94875}" destId="{6719E669-0EA6-405E-A58E-B3EA4E28141A}" srcOrd="0" destOrd="0" presId="urn:microsoft.com/office/officeart/2005/8/layout/architecture"/>
    <dgm:cxn modelId="{8A266737-D29C-4F31-A847-24D8986F7697}" type="presOf" srcId="{54E69DB0-2D0F-4CA6-9057-C8A91395E39D}" destId="{9530DD5B-8274-4289-AEFB-F760F5128ADF}" srcOrd="0" destOrd="0" presId="urn:microsoft.com/office/officeart/2005/8/layout/architecture"/>
    <dgm:cxn modelId="{00D12C67-EB71-44F0-AA80-099890686B66}" type="presOf" srcId="{FF63F033-225E-4BB1-AA3A-807E51A3097C}" destId="{E3C83A59-F118-4345-9E64-DBE4DA5B1363}" srcOrd="0" destOrd="0" presId="urn:microsoft.com/office/officeart/2005/8/layout/architecture"/>
    <dgm:cxn modelId="{E4C56ED1-3498-470D-BC22-04DE9E529718}" srcId="{FF63F033-225E-4BB1-AA3A-807E51A3097C}" destId="{6B69244A-8AB5-4FCE-82F3-D69154C94875}" srcOrd="1" destOrd="0" parTransId="{A02555E3-BDAD-4072-988F-EF9FCBA98B77}" sibTransId="{1FA3F8C3-51E8-4150-A869-1989616CC3A8}"/>
    <dgm:cxn modelId="{76F6C4DE-F9E0-4D53-8F7B-6E407D61A697}" type="presParOf" srcId="{E3C83A59-F118-4345-9E64-DBE4DA5B1363}" destId="{39CD770E-1FD6-452F-ADF5-849C7EA53419}" srcOrd="0" destOrd="0" presId="urn:microsoft.com/office/officeart/2005/8/layout/architecture"/>
    <dgm:cxn modelId="{77F4D701-7DA5-4D4F-AF13-3F149F920119}" type="presParOf" srcId="{39CD770E-1FD6-452F-ADF5-849C7EA53419}" destId="{9530DD5B-8274-4289-AEFB-F760F5128ADF}" srcOrd="0" destOrd="0" presId="urn:microsoft.com/office/officeart/2005/8/layout/architecture"/>
    <dgm:cxn modelId="{7D8F144D-79B3-4F02-9480-D056F6AF7879}" type="presParOf" srcId="{39CD770E-1FD6-452F-ADF5-849C7EA53419}" destId="{5B1C1E0F-58AA-4699-97FD-24281A0DD67E}" srcOrd="1" destOrd="0" presId="urn:microsoft.com/office/officeart/2005/8/layout/architecture"/>
    <dgm:cxn modelId="{2512B6BA-CC1A-469F-8542-C6B2CEEF51AE}" type="presParOf" srcId="{E3C83A59-F118-4345-9E64-DBE4DA5B1363}" destId="{B2D87C8B-544D-4121-AF58-30F554A889C9}" srcOrd="1" destOrd="0" presId="urn:microsoft.com/office/officeart/2005/8/layout/architecture"/>
    <dgm:cxn modelId="{E489CD57-FEF6-4ECA-AACE-9262F39752A0}" type="presParOf" srcId="{E3C83A59-F118-4345-9E64-DBE4DA5B1363}" destId="{4F5BE070-1D1C-4BF1-A9C8-5E2BD4B4C741}" srcOrd="2" destOrd="0" presId="urn:microsoft.com/office/officeart/2005/8/layout/architecture"/>
    <dgm:cxn modelId="{04203181-461B-4D88-BDB6-48D373750BF2}" type="presParOf" srcId="{4F5BE070-1D1C-4BF1-A9C8-5E2BD4B4C741}" destId="{6719E669-0EA6-405E-A58E-B3EA4E28141A}" srcOrd="0" destOrd="0" presId="urn:microsoft.com/office/officeart/2005/8/layout/architecture"/>
    <dgm:cxn modelId="{B6E9A68A-2EB9-4DDB-B06F-3630A341BADB}" type="presParOf" srcId="{4F5BE070-1D1C-4BF1-A9C8-5E2BD4B4C741}" destId="{AC420571-4D66-46FF-B974-47A6024EDECF}"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B822F14-9CF5-4905-8593-2903D8CA0EE4}" type="doc">
      <dgm:prSet loTypeId="urn:diagrams.loki3.com/VaryingWidthList" loCatId="officeonline" qsTypeId="urn:microsoft.com/office/officeart/2005/8/quickstyle/simple5" qsCatId="simple" csTypeId="urn:microsoft.com/office/officeart/2005/8/colors/accent6_1" csCatId="accent6" phldr="1"/>
      <dgm:spPr/>
      <dgm:t>
        <a:bodyPr/>
        <a:lstStyle/>
        <a:p>
          <a:endParaRPr lang="en-US"/>
        </a:p>
      </dgm:t>
    </dgm:pt>
    <dgm:pt modelId="{5C79D777-3FD5-4737-A401-0E49A66BCE6D}">
      <dgm:prSet custT="1"/>
      <dgm:spPr/>
      <dgm:t>
        <a:bodyPr/>
        <a:lstStyle/>
        <a:p>
          <a:pPr algn="l"/>
          <a:r>
            <a:rPr lang="en-US" sz="3600" b="1" dirty="0" smtClean="0"/>
            <a:t> </a:t>
          </a:r>
          <a:r>
            <a:rPr lang="en-US" sz="3600" b="1" dirty="0" err="1" smtClean="0"/>
            <a:t>Dyslipoproteinaemias</a:t>
          </a:r>
          <a:r>
            <a:rPr lang="en-US" sz="3600" dirty="0" smtClean="0"/>
            <a:t> </a:t>
          </a:r>
          <a:r>
            <a:rPr lang="en-US" sz="3600" dirty="0"/>
            <a:t>refers to </a:t>
          </a:r>
          <a:r>
            <a:rPr lang="en-US" sz="3600" dirty="0" smtClean="0"/>
            <a:t>    any </a:t>
          </a:r>
          <a:r>
            <a:rPr lang="en-US" sz="3600" dirty="0"/>
            <a:t>defect in </a:t>
          </a:r>
          <a:r>
            <a:rPr lang="en-US" sz="3600" dirty="0" smtClean="0"/>
            <a:t>the metabolism </a:t>
          </a:r>
          <a:r>
            <a:rPr lang="en-US" sz="3600" dirty="0"/>
            <a:t>of </a:t>
          </a:r>
          <a:r>
            <a:rPr lang="en-US" sz="3600" dirty="0" smtClean="0"/>
            <a:t>          the </a:t>
          </a:r>
          <a:r>
            <a:rPr lang="en-US" sz="3600" dirty="0"/>
            <a:t>plasma lipoproteins</a:t>
          </a:r>
          <a:r>
            <a:rPr lang="en-US" sz="3600" dirty="0" smtClean="0"/>
            <a:t>.</a:t>
          </a:r>
        </a:p>
        <a:p>
          <a:pPr algn="l"/>
          <a:r>
            <a:rPr lang="en-US" sz="3600" dirty="0" smtClean="0"/>
            <a:t>It may be:</a:t>
          </a:r>
          <a:endParaRPr lang="en-US" sz="3600" dirty="0"/>
        </a:p>
      </dgm:t>
    </dgm:pt>
    <dgm:pt modelId="{7DF78911-B0F9-4856-BF29-1FB38CCC62CA}" type="parTrans" cxnId="{DED3F2C5-3055-441B-AF53-D6B58B137A0E}">
      <dgm:prSet/>
      <dgm:spPr/>
      <dgm:t>
        <a:bodyPr/>
        <a:lstStyle/>
        <a:p>
          <a:endParaRPr lang="en-US"/>
        </a:p>
      </dgm:t>
    </dgm:pt>
    <dgm:pt modelId="{1C168246-3050-45C9-B127-C5FEE569ABBF}" type="sibTrans" cxnId="{DED3F2C5-3055-441B-AF53-D6B58B137A0E}">
      <dgm:prSet/>
      <dgm:spPr/>
      <dgm:t>
        <a:bodyPr/>
        <a:lstStyle/>
        <a:p>
          <a:endParaRPr lang="en-US"/>
        </a:p>
      </dgm:t>
    </dgm:pt>
    <dgm:pt modelId="{0FC5A053-62B8-4518-9C18-F76D4759880F}">
      <dgm:prSet/>
      <dgm:spPr/>
      <dgm:t>
        <a:bodyPr/>
        <a:lstStyle/>
        <a:p>
          <a:r>
            <a:rPr lang="en-US" dirty="0"/>
            <a:t>secondary (acquired) as a result of </a:t>
          </a:r>
          <a:r>
            <a:rPr lang="en-US" dirty="0" smtClean="0"/>
            <a:t>diet ,</a:t>
          </a:r>
          <a:r>
            <a:rPr lang="en-US" dirty="0"/>
            <a:t>drugs or an underlying disease such as diabetes.</a:t>
          </a:r>
        </a:p>
      </dgm:t>
    </dgm:pt>
    <dgm:pt modelId="{CF0DF420-416A-45CA-89C5-931C64E28A92}" type="parTrans" cxnId="{5CF75D0E-4106-42DD-A21E-325274BC00D9}">
      <dgm:prSet/>
      <dgm:spPr/>
      <dgm:t>
        <a:bodyPr/>
        <a:lstStyle/>
        <a:p>
          <a:endParaRPr lang="en-US"/>
        </a:p>
      </dgm:t>
    </dgm:pt>
    <dgm:pt modelId="{AFDC077F-4886-4C0D-97E8-A6E10F8ACD5C}" type="sibTrans" cxnId="{5CF75D0E-4106-42DD-A21E-325274BC00D9}">
      <dgm:prSet/>
      <dgm:spPr/>
      <dgm:t>
        <a:bodyPr/>
        <a:lstStyle/>
        <a:p>
          <a:endParaRPr lang="en-US"/>
        </a:p>
      </dgm:t>
    </dgm:pt>
    <dgm:pt modelId="{37D1C17B-8DEE-459E-BEAC-DD87AA416166}">
      <dgm:prSet/>
      <dgm:spPr/>
      <dgm:t>
        <a:bodyPr/>
        <a:lstStyle/>
        <a:p>
          <a:r>
            <a:rPr lang="en-US" dirty="0"/>
            <a:t>primary (familial inborn error of lipoprotein metabolism)</a:t>
          </a:r>
        </a:p>
      </dgm:t>
    </dgm:pt>
    <dgm:pt modelId="{14EE6DBA-FC2A-4855-B2AA-4C849BC5B87A}" type="sibTrans" cxnId="{6FD0830F-EFB1-4F93-9B49-C9932F11047D}">
      <dgm:prSet/>
      <dgm:spPr/>
      <dgm:t>
        <a:bodyPr/>
        <a:lstStyle/>
        <a:p>
          <a:endParaRPr lang="en-US"/>
        </a:p>
      </dgm:t>
    </dgm:pt>
    <dgm:pt modelId="{AF70F3E5-B20B-428D-B307-4A9656169303}" type="parTrans" cxnId="{6FD0830F-EFB1-4F93-9B49-C9932F11047D}">
      <dgm:prSet/>
      <dgm:spPr/>
      <dgm:t>
        <a:bodyPr/>
        <a:lstStyle/>
        <a:p>
          <a:endParaRPr lang="en-US"/>
        </a:p>
      </dgm:t>
    </dgm:pt>
    <dgm:pt modelId="{E944D846-C72E-4591-B393-9550F1B49B66}" type="pres">
      <dgm:prSet presAssocID="{8B822F14-9CF5-4905-8593-2903D8CA0EE4}" presName="Name0" presStyleCnt="0">
        <dgm:presLayoutVars>
          <dgm:resizeHandles/>
        </dgm:presLayoutVars>
      </dgm:prSet>
      <dgm:spPr/>
      <dgm:t>
        <a:bodyPr/>
        <a:lstStyle/>
        <a:p>
          <a:endParaRPr lang="en-US"/>
        </a:p>
      </dgm:t>
    </dgm:pt>
    <dgm:pt modelId="{2D91E908-EB7C-4CC0-9C7F-7875BD9148BD}" type="pres">
      <dgm:prSet presAssocID="{5C79D777-3FD5-4737-A401-0E49A66BCE6D}" presName="text" presStyleLbl="node1" presStyleIdx="0" presStyleCnt="3" custScaleX="148334" custScaleY="376089" custLinFactY="25735" custLinFactNeighborX="-68172" custLinFactNeighborY="100000">
        <dgm:presLayoutVars>
          <dgm:bulletEnabled val="1"/>
        </dgm:presLayoutVars>
      </dgm:prSet>
      <dgm:spPr/>
      <dgm:t>
        <a:bodyPr/>
        <a:lstStyle/>
        <a:p>
          <a:endParaRPr lang="en-US"/>
        </a:p>
      </dgm:t>
    </dgm:pt>
    <dgm:pt modelId="{16787482-8942-40CC-8F18-31FF34C5B949}" type="pres">
      <dgm:prSet presAssocID="{1C168246-3050-45C9-B127-C5FEE569ABBF}" presName="space" presStyleCnt="0"/>
      <dgm:spPr/>
      <dgm:t>
        <a:bodyPr/>
        <a:lstStyle/>
        <a:p>
          <a:endParaRPr lang="en-US"/>
        </a:p>
      </dgm:t>
    </dgm:pt>
    <dgm:pt modelId="{0902DA64-DF91-4F8D-A044-E50F0F3240FC}" type="pres">
      <dgm:prSet presAssocID="{37D1C17B-8DEE-459E-BEAC-DD87AA416166}" presName="text" presStyleLbl="node1" presStyleIdx="1" presStyleCnt="3" custAng="0" custLinFactY="-278613" custLinFactNeighborX="59368" custLinFactNeighborY="-300000">
        <dgm:presLayoutVars>
          <dgm:bulletEnabled val="1"/>
        </dgm:presLayoutVars>
      </dgm:prSet>
      <dgm:spPr/>
      <dgm:t>
        <a:bodyPr/>
        <a:lstStyle/>
        <a:p>
          <a:endParaRPr lang="en-US"/>
        </a:p>
      </dgm:t>
    </dgm:pt>
    <dgm:pt modelId="{E58F7A11-5BF4-4554-8455-512331E47D68}" type="pres">
      <dgm:prSet presAssocID="{14EE6DBA-FC2A-4855-B2AA-4C849BC5B87A}" presName="space" presStyleCnt="0"/>
      <dgm:spPr/>
      <dgm:t>
        <a:bodyPr/>
        <a:lstStyle/>
        <a:p>
          <a:endParaRPr lang="en-US"/>
        </a:p>
      </dgm:t>
    </dgm:pt>
    <dgm:pt modelId="{9595B409-AD9B-4122-9787-ECFC668909AE}" type="pres">
      <dgm:prSet presAssocID="{0FC5A053-62B8-4518-9C18-F76D4759880F}" presName="text" presStyleLbl="node1" presStyleIdx="2" presStyleCnt="3" custScaleX="73980" custLinFactY="-226028" custLinFactNeighborX="42642" custLinFactNeighborY="-300000">
        <dgm:presLayoutVars>
          <dgm:bulletEnabled val="1"/>
        </dgm:presLayoutVars>
      </dgm:prSet>
      <dgm:spPr/>
      <dgm:t>
        <a:bodyPr/>
        <a:lstStyle/>
        <a:p>
          <a:endParaRPr lang="en-US"/>
        </a:p>
      </dgm:t>
    </dgm:pt>
  </dgm:ptLst>
  <dgm:cxnLst>
    <dgm:cxn modelId="{5B85DA5C-FE6A-476A-8E06-3686E324223C}" type="presOf" srcId="{5C79D777-3FD5-4737-A401-0E49A66BCE6D}" destId="{2D91E908-EB7C-4CC0-9C7F-7875BD9148BD}" srcOrd="0" destOrd="0" presId="urn:diagrams.loki3.com/VaryingWidthList"/>
    <dgm:cxn modelId="{DED3F2C5-3055-441B-AF53-D6B58B137A0E}" srcId="{8B822F14-9CF5-4905-8593-2903D8CA0EE4}" destId="{5C79D777-3FD5-4737-A401-0E49A66BCE6D}" srcOrd="0" destOrd="0" parTransId="{7DF78911-B0F9-4856-BF29-1FB38CCC62CA}" sibTransId="{1C168246-3050-45C9-B127-C5FEE569ABBF}"/>
    <dgm:cxn modelId="{5C22F191-D9CC-41B0-8546-103535F2375A}" type="presOf" srcId="{37D1C17B-8DEE-459E-BEAC-DD87AA416166}" destId="{0902DA64-DF91-4F8D-A044-E50F0F3240FC}" srcOrd="0" destOrd="0" presId="urn:diagrams.loki3.com/VaryingWidthList"/>
    <dgm:cxn modelId="{F9395A46-2853-4E55-A8F6-542AF2CDD587}" type="presOf" srcId="{0FC5A053-62B8-4518-9C18-F76D4759880F}" destId="{9595B409-AD9B-4122-9787-ECFC668909AE}" srcOrd="0" destOrd="0" presId="urn:diagrams.loki3.com/VaryingWidthList"/>
    <dgm:cxn modelId="{6FD0830F-EFB1-4F93-9B49-C9932F11047D}" srcId="{8B822F14-9CF5-4905-8593-2903D8CA0EE4}" destId="{37D1C17B-8DEE-459E-BEAC-DD87AA416166}" srcOrd="1" destOrd="0" parTransId="{AF70F3E5-B20B-428D-B307-4A9656169303}" sibTransId="{14EE6DBA-FC2A-4855-B2AA-4C849BC5B87A}"/>
    <dgm:cxn modelId="{4DE87F12-53C8-4C04-B287-FA7702B6CBE0}" type="presOf" srcId="{8B822F14-9CF5-4905-8593-2903D8CA0EE4}" destId="{E944D846-C72E-4591-B393-9550F1B49B66}" srcOrd="0" destOrd="0" presId="urn:diagrams.loki3.com/VaryingWidthList"/>
    <dgm:cxn modelId="{5CF75D0E-4106-42DD-A21E-325274BC00D9}" srcId="{8B822F14-9CF5-4905-8593-2903D8CA0EE4}" destId="{0FC5A053-62B8-4518-9C18-F76D4759880F}" srcOrd="2" destOrd="0" parTransId="{CF0DF420-416A-45CA-89C5-931C64E28A92}" sibTransId="{AFDC077F-4886-4C0D-97E8-A6E10F8ACD5C}"/>
    <dgm:cxn modelId="{EFD6B1F1-C649-4351-9DF4-FE6B9FDD9F4A}" type="presParOf" srcId="{E944D846-C72E-4591-B393-9550F1B49B66}" destId="{2D91E908-EB7C-4CC0-9C7F-7875BD9148BD}" srcOrd="0" destOrd="0" presId="urn:diagrams.loki3.com/VaryingWidthList"/>
    <dgm:cxn modelId="{06866E60-0B7E-4952-B7B5-0A83798EA428}" type="presParOf" srcId="{E944D846-C72E-4591-B393-9550F1B49B66}" destId="{16787482-8942-40CC-8F18-31FF34C5B949}" srcOrd="1" destOrd="0" presId="urn:diagrams.loki3.com/VaryingWidthList"/>
    <dgm:cxn modelId="{2BB95D7E-D07D-49C0-8489-41E6790B001A}" type="presParOf" srcId="{E944D846-C72E-4591-B393-9550F1B49B66}" destId="{0902DA64-DF91-4F8D-A044-E50F0F3240FC}" srcOrd="2" destOrd="0" presId="urn:diagrams.loki3.com/VaryingWidthList"/>
    <dgm:cxn modelId="{E8EC550E-8191-474C-BD20-E6E8E9A935CA}" type="presParOf" srcId="{E944D846-C72E-4591-B393-9550F1B49B66}" destId="{E58F7A11-5BF4-4554-8455-512331E47D68}" srcOrd="3" destOrd="0" presId="urn:diagrams.loki3.com/VaryingWidthList"/>
    <dgm:cxn modelId="{DD9CC66E-335C-4B1D-B081-10EA51209E39}" type="presParOf" srcId="{E944D846-C72E-4591-B393-9550F1B49B66}" destId="{9595B409-AD9B-4122-9787-ECFC668909AE}"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8F81B04-B2CA-4965-B7BA-F8DBFBA2BBD6}"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1A46FEAF-5DDA-4A26-BE3D-7ADA856C2AF6}">
      <dgm:prSet/>
      <dgm:spPr/>
      <dgm:t>
        <a:bodyPr/>
        <a:lstStyle/>
        <a:p>
          <a:pPr rtl="0"/>
          <a:r>
            <a:rPr lang="en-US" b="1" dirty="0" smtClean="0"/>
            <a:t>Fredrickson`s classification of </a:t>
          </a:r>
          <a:r>
            <a:rPr lang="en-US" b="1" dirty="0" err="1" smtClean="0"/>
            <a:t>hyperlipoproteinemia</a:t>
          </a:r>
          <a:endParaRPr lang="en-US" dirty="0"/>
        </a:p>
      </dgm:t>
    </dgm:pt>
    <dgm:pt modelId="{E1DCF357-EC1C-4FAA-921C-E5C4DEC46C92}" type="parTrans" cxnId="{055A55A9-5D1E-4BED-8B13-EDFF4E43C98D}">
      <dgm:prSet/>
      <dgm:spPr/>
      <dgm:t>
        <a:bodyPr/>
        <a:lstStyle/>
        <a:p>
          <a:endParaRPr lang="en-US"/>
        </a:p>
      </dgm:t>
    </dgm:pt>
    <dgm:pt modelId="{E4391ED8-CA13-458B-B9E0-662B89FA2D7C}" type="sibTrans" cxnId="{055A55A9-5D1E-4BED-8B13-EDFF4E43C98D}">
      <dgm:prSet/>
      <dgm:spPr/>
      <dgm:t>
        <a:bodyPr/>
        <a:lstStyle/>
        <a:p>
          <a:endParaRPr lang="en-US"/>
        </a:p>
      </dgm:t>
    </dgm:pt>
    <dgm:pt modelId="{387AC71F-76C5-4BEC-AB8D-25D211DA26CB}" type="pres">
      <dgm:prSet presAssocID="{08F81B04-B2CA-4965-B7BA-F8DBFBA2BBD6}" presName="linear" presStyleCnt="0">
        <dgm:presLayoutVars>
          <dgm:animLvl val="lvl"/>
          <dgm:resizeHandles val="exact"/>
        </dgm:presLayoutVars>
      </dgm:prSet>
      <dgm:spPr/>
      <dgm:t>
        <a:bodyPr/>
        <a:lstStyle/>
        <a:p>
          <a:endParaRPr lang="en-US"/>
        </a:p>
      </dgm:t>
    </dgm:pt>
    <dgm:pt modelId="{4C33F003-4B82-4EF7-B2C7-DFA09F1DF4F0}" type="pres">
      <dgm:prSet presAssocID="{1A46FEAF-5DDA-4A26-BE3D-7ADA856C2AF6}" presName="parentText" presStyleLbl="node1" presStyleIdx="0" presStyleCnt="1">
        <dgm:presLayoutVars>
          <dgm:chMax val="0"/>
          <dgm:bulletEnabled val="1"/>
        </dgm:presLayoutVars>
      </dgm:prSet>
      <dgm:spPr/>
      <dgm:t>
        <a:bodyPr/>
        <a:lstStyle/>
        <a:p>
          <a:endParaRPr lang="en-US"/>
        </a:p>
      </dgm:t>
    </dgm:pt>
  </dgm:ptLst>
  <dgm:cxnLst>
    <dgm:cxn modelId="{055A55A9-5D1E-4BED-8B13-EDFF4E43C98D}" srcId="{08F81B04-B2CA-4965-B7BA-F8DBFBA2BBD6}" destId="{1A46FEAF-5DDA-4A26-BE3D-7ADA856C2AF6}" srcOrd="0" destOrd="0" parTransId="{E1DCF357-EC1C-4FAA-921C-E5C4DEC46C92}" sibTransId="{E4391ED8-CA13-458B-B9E0-662B89FA2D7C}"/>
    <dgm:cxn modelId="{2297893E-AE8E-4F17-95D3-362E93E7B9AC}" type="presOf" srcId="{08F81B04-B2CA-4965-B7BA-F8DBFBA2BBD6}" destId="{387AC71F-76C5-4BEC-AB8D-25D211DA26CB}" srcOrd="0" destOrd="0" presId="urn:microsoft.com/office/officeart/2005/8/layout/vList2"/>
    <dgm:cxn modelId="{029BB2E2-3B29-4E3E-BED5-5F2B2E6ABBB1}" type="presOf" srcId="{1A46FEAF-5DDA-4A26-BE3D-7ADA856C2AF6}" destId="{4C33F003-4B82-4EF7-B2C7-DFA09F1DF4F0}" srcOrd="0" destOrd="0" presId="urn:microsoft.com/office/officeart/2005/8/layout/vList2"/>
    <dgm:cxn modelId="{10DBB67C-3849-49DF-A544-99546946A192}" type="presParOf" srcId="{387AC71F-76C5-4BEC-AB8D-25D211DA26CB}" destId="{4C33F003-4B82-4EF7-B2C7-DFA09F1DF4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63E6F59-05E7-4B55-845B-BD1AC520C6AC}" type="doc">
      <dgm:prSet loTypeId="urn:microsoft.com/office/officeart/2005/8/layout/rings+Icon" loCatId="relationship" qsTypeId="urn:microsoft.com/office/officeart/2005/8/quickstyle/simple5" qsCatId="simple" csTypeId="urn:microsoft.com/office/officeart/2005/8/colors/colorful1" csCatId="colorful" phldr="1"/>
      <dgm:spPr/>
      <dgm:t>
        <a:bodyPr/>
        <a:lstStyle/>
        <a:p>
          <a:endParaRPr lang="en-US"/>
        </a:p>
      </dgm:t>
    </dgm:pt>
    <dgm:pt modelId="{34079F72-F414-41C5-83E1-F199A569FB46}">
      <dgm:prSet custT="1"/>
      <dgm:spPr/>
      <dgm:t>
        <a:bodyPr/>
        <a:lstStyle/>
        <a:p>
          <a:pPr rtl="0"/>
          <a:r>
            <a:rPr lang="en-US" sz="2800" dirty="0" smtClean="0"/>
            <a:t>Autosomal recessive </a:t>
          </a:r>
          <a:endParaRPr lang="en-US" sz="2800" dirty="0"/>
        </a:p>
      </dgm:t>
    </dgm:pt>
    <dgm:pt modelId="{8E37BF7A-4864-4C63-8260-776843A89689}" type="parTrans" cxnId="{57C8CAF8-A609-45E9-8782-3378C45A15FB}">
      <dgm:prSet/>
      <dgm:spPr/>
      <dgm:t>
        <a:bodyPr/>
        <a:lstStyle/>
        <a:p>
          <a:endParaRPr lang="en-US"/>
        </a:p>
      </dgm:t>
    </dgm:pt>
    <dgm:pt modelId="{A8AFE01C-95D5-4F08-A66C-DBCFFE49DFA5}" type="sibTrans" cxnId="{57C8CAF8-A609-45E9-8782-3378C45A15FB}">
      <dgm:prSet/>
      <dgm:spPr/>
      <dgm:t>
        <a:bodyPr/>
        <a:lstStyle/>
        <a:p>
          <a:endParaRPr lang="en-US"/>
        </a:p>
      </dgm:t>
    </dgm:pt>
    <dgm:pt modelId="{6B607D6F-784D-41D8-825E-4112695AA8B3}">
      <dgm:prSet custT="1"/>
      <dgm:spPr/>
      <dgm:t>
        <a:bodyPr/>
        <a:lstStyle/>
        <a:p>
          <a:pPr rtl="0"/>
          <a:r>
            <a:rPr lang="en-US" sz="2800" dirty="0" smtClean="0"/>
            <a:t>Affecting 1 in 1 000 000 people.</a:t>
          </a:r>
          <a:endParaRPr lang="en-US" sz="2800" dirty="0"/>
        </a:p>
      </dgm:t>
    </dgm:pt>
    <dgm:pt modelId="{807BFC63-ED82-4CC6-ACD7-55A8F51E7BE3}" type="parTrans" cxnId="{71F13790-9B28-4E35-8177-DE0819907407}">
      <dgm:prSet/>
      <dgm:spPr/>
      <dgm:t>
        <a:bodyPr/>
        <a:lstStyle/>
        <a:p>
          <a:endParaRPr lang="en-US"/>
        </a:p>
      </dgm:t>
    </dgm:pt>
    <dgm:pt modelId="{447B0DC2-572B-4524-8ED1-A6FE069C285A}" type="sibTrans" cxnId="{71F13790-9B28-4E35-8177-DE0819907407}">
      <dgm:prSet/>
      <dgm:spPr/>
      <dgm:t>
        <a:bodyPr/>
        <a:lstStyle/>
        <a:p>
          <a:endParaRPr lang="en-US"/>
        </a:p>
      </dgm:t>
    </dgm:pt>
    <dgm:pt modelId="{381A2387-431F-4C3A-8C8D-66163FC654EC}">
      <dgm:prSet custT="1"/>
      <dgm:spPr/>
      <dgm:t>
        <a:bodyPr/>
        <a:lstStyle/>
        <a:p>
          <a:pPr rtl="0"/>
          <a:r>
            <a:rPr lang="en-US" sz="2800" dirty="0" smtClean="0"/>
            <a:t>Familial lipoprotein lipase deficiency.</a:t>
          </a:r>
          <a:endParaRPr lang="en-US" sz="2800" dirty="0"/>
        </a:p>
      </dgm:t>
    </dgm:pt>
    <dgm:pt modelId="{344D8417-8927-4941-AB31-BBF40E6EDE14}" type="parTrans" cxnId="{10A193B4-1BC7-43C0-B916-C080E8FC9697}">
      <dgm:prSet/>
      <dgm:spPr/>
      <dgm:t>
        <a:bodyPr/>
        <a:lstStyle/>
        <a:p>
          <a:endParaRPr lang="en-US"/>
        </a:p>
      </dgm:t>
    </dgm:pt>
    <dgm:pt modelId="{D37B1909-9CB1-41D7-BDDF-33906A4CB7EE}" type="sibTrans" cxnId="{10A193B4-1BC7-43C0-B916-C080E8FC9697}">
      <dgm:prSet/>
      <dgm:spPr/>
      <dgm:t>
        <a:bodyPr/>
        <a:lstStyle/>
        <a:p>
          <a:endParaRPr lang="en-US"/>
        </a:p>
      </dgm:t>
    </dgm:pt>
    <dgm:pt modelId="{EADADE54-9DA1-4F43-8353-121327676DB7}">
      <dgm:prSet custT="1"/>
      <dgm:spPr/>
      <dgm:t>
        <a:bodyPr/>
        <a:lstStyle/>
        <a:p>
          <a:pPr rtl="0"/>
          <a:r>
            <a:rPr lang="en-US" sz="2800" dirty="0" smtClean="0"/>
            <a:t>Fredrickson’s </a:t>
          </a:r>
          <a:r>
            <a:rPr lang="en-US" sz="2800" dirty="0" err="1" smtClean="0"/>
            <a:t>classificationtype</a:t>
          </a:r>
          <a:r>
            <a:rPr lang="en-US" sz="2800" dirty="0" smtClean="0"/>
            <a:t> I ,type V.</a:t>
          </a:r>
          <a:endParaRPr lang="en-US" sz="2800" dirty="0"/>
        </a:p>
      </dgm:t>
    </dgm:pt>
    <dgm:pt modelId="{B408E5C6-3401-4641-9CEE-073C1F6FCB54}" type="parTrans" cxnId="{5E7A3A32-792B-49F4-8EA4-AF45D23F29A2}">
      <dgm:prSet/>
      <dgm:spPr/>
      <dgm:t>
        <a:bodyPr/>
        <a:lstStyle/>
        <a:p>
          <a:endParaRPr lang="en-US"/>
        </a:p>
      </dgm:t>
    </dgm:pt>
    <dgm:pt modelId="{19BD9353-1FC6-4228-9BED-D917516BDB5D}" type="sibTrans" cxnId="{5E7A3A32-792B-49F4-8EA4-AF45D23F29A2}">
      <dgm:prSet/>
      <dgm:spPr/>
      <dgm:t>
        <a:bodyPr/>
        <a:lstStyle/>
        <a:p>
          <a:endParaRPr lang="en-US"/>
        </a:p>
      </dgm:t>
    </dgm:pt>
    <dgm:pt modelId="{7F5DE62E-5D19-482D-BA82-78B5726A645B}">
      <dgm:prSet custT="1"/>
      <dgm:spPr/>
      <dgm:t>
        <a:bodyPr/>
        <a:lstStyle/>
        <a:p>
          <a:pPr rtl="0"/>
          <a:r>
            <a:rPr lang="en-US" sz="2000" dirty="0" smtClean="0"/>
            <a:t>Presented as a child with abdominal pain (often with acute pancreatitis) is typical.</a:t>
          </a:r>
          <a:endParaRPr lang="en-US" sz="2000" dirty="0"/>
        </a:p>
      </dgm:t>
    </dgm:pt>
    <dgm:pt modelId="{0389FFE4-79BF-4349-83FC-D0326BF46CB4}" type="parTrans" cxnId="{382806F9-C81F-4D21-B3E1-E9BDDE5A6232}">
      <dgm:prSet/>
      <dgm:spPr/>
      <dgm:t>
        <a:bodyPr/>
        <a:lstStyle/>
        <a:p>
          <a:endParaRPr lang="en-US"/>
        </a:p>
      </dgm:t>
    </dgm:pt>
    <dgm:pt modelId="{3A68038F-48D4-4BC2-B00B-9C81536A58A3}" type="sibTrans" cxnId="{382806F9-C81F-4D21-B3E1-E9BDDE5A6232}">
      <dgm:prSet/>
      <dgm:spPr/>
      <dgm:t>
        <a:bodyPr/>
        <a:lstStyle/>
        <a:p>
          <a:endParaRPr lang="en-US"/>
        </a:p>
      </dgm:t>
    </dgm:pt>
    <dgm:pt modelId="{906396F7-7020-47C9-88B0-1FABD36CA257}">
      <dgm:prSet custT="1"/>
      <dgm:spPr/>
      <dgm:t>
        <a:bodyPr/>
        <a:lstStyle/>
        <a:p>
          <a:pPr rtl="0"/>
          <a:r>
            <a:rPr lang="en-US" sz="2000" dirty="0" smtClean="0"/>
            <a:t>Lipid stigmata: eruptive xanthomata </a:t>
          </a:r>
          <a:r>
            <a:rPr lang="en-US" sz="2000" dirty="0" err="1" smtClean="0"/>
            <a:t>hepatospleno-megaly</a:t>
          </a:r>
          <a:r>
            <a:rPr lang="en-US" sz="2000" dirty="0" smtClean="0"/>
            <a:t> and </a:t>
          </a:r>
          <a:r>
            <a:rPr lang="en-US" sz="2000" dirty="0" err="1" smtClean="0"/>
            <a:t>lipaemia</a:t>
          </a:r>
          <a:r>
            <a:rPr lang="en-US" sz="2000" dirty="0" smtClean="0"/>
            <a:t> </a:t>
          </a:r>
          <a:r>
            <a:rPr lang="en-US" sz="2000" dirty="0" err="1" smtClean="0"/>
            <a:t>retinalis</a:t>
          </a:r>
          <a:r>
            <a:rPr lang="en-US" sz="2000" dirty="0" smtClean="0"/>
            <a:t>.</a:t>
          </a:r>
          <a:endParaRPr lang="en-US" sz="2000" dirty="0"/>
        </a:p>
      </dgm:t>
    </dgm:pt>
    <dgm:pt modelId="{9D26DEB7-61FA-48DC-8A81-7C79CD855B44}" type="parTrans" cxnId="{997A4ACA-8CF0-4A2E-9F67-225C6CB699AF}">
      <dgm:prSet/>
      <dgm:spPr/>
      <dgm:t>
        <a:bodyPr/>
        <a:lstStyle/>
        <a:p>
          <a:endParaRPr lang="en-US"/>
        </a:p>
      </dgm:t>
    </dgm:pt>
    <dgm:pt modelId="{8F3B6E9D-DCC3-4BCA-A251-A8545F0F588C}" type="sibTrans" cxnId="{997A4ACA-8CF0-4A2E-9F67-225C6CB699AF}">
      <dgm:prSet/>
      <dgm:spPr/>
      <dgm:t>
        <a:bodyPr/>
        <a:lstStyle/>
        <a:p>
          <a:endParaRPr lang="en-US"/>
        </a:p>
      </dgm:t>
    </dgm:pt>
    <dgm:pt modelId="{D84A1D96-8281-479C-8EEE-EDF1796DD967}">
      <dgm:prSet custT="1"/>
      <dgm:spPr/>
      <dgm:t>
        <a:bodyPr/>
        <a:lstStyle/>
        <a:p>
          <a:pPr rtl="0"/>
          <a:r>
            <a:rPr lang="en-US" sz="2800" dirty="0" smtClean="0"/>
            <a:t>Gross elevation of plasma TG.</a:t>
          </a:r>
          <a:endParaRPr lang="en-US" sz="2800" dirty="0"/>
        </a:p>
      </dgm:t>
    </dgm:pt>
    <dgm:pt modelId="{CADDF6E5-B64A-418B-90B8-C8C3EF61CD41}" type="parTrans" cxnId="{C03D606A-EAC5-493F-B4F4-B8EB629A6B53}">
      <dgm:prSet/>
      <dgm:spPr/>
      <dgm:t>
        <a:bodyPr/>
        <a:lstStyle/>
        <a:p>
          <a:endParaRPr lang="en-US"/>
        </a:p>
      </dgm:t>
    </dgm:pt>
    <dgm:pt modelId="{229A1EA5-8414-4471-96CC-FA53A8850E8C}" type="sibTrans" cxnId="{C03D606A-EAC5-493F-B4F4-B8EB629A6B53}">
      <dgm:prSet/>
      <dgm:spPr/>
      <dgm:t>
        <a:bodyPr/>
        <a:lstStyle/>
        <a:p>
          <a:endParaRPr lang="en-US"/>
        </a:p>
      </dgm:t>
    </dgm:pt>
    <dgm:pt modelId="{0718A543-F344-4CD5-B1C3-9892DEC3F301}">
      <dgm:prSet/>
      <dgm:spPr/>
      <dgm:t>
        <a:bodyPr/>
        <a:lstStyle/>
        <a:p>
          <a:endParaRPr lang="en-US"/>
        </a:p>
      </dgm:t>
    </dgm:pt>
    <dgm:pt modelId="{055ADE74-15F2-468E-B186-AE462F4290B5}" type="parTrans" cxnId="{4AD4BE43-719F-4D06-8679-2F81BD384895}">
      <dgm:prSet/>
      <dgm:spPr/>
      <dgm:t>
        <a:bodyPr/>
        <a:lstStyle/>
        <a:p>
          <a:endParaRPr lang="en-US"/>
        </a:p>
      </dgm:t>
    </dgm:pt>
    <dgm:pt modelId="{906CF935-1095-4BB6-A103-B308927669D3}" type="sibTrans" cxnId="{4AD4BE43-719F-4D06-8679-2F81BD384895}">
      <dgm:prSet/>
      <dgm:spPr/>
      <dgm:t>
        <a:bodyPr/>
        <a:lstStyle/>
        <a:p>
          <a:endParaRPr lang="en-US"/>
        </a:p>
      </dgm:t>
    </dgm:pt>
    <dgm:pt modelId="{4196044A-51FE-4541-A571-2B024E13C85A}" type="pres">
      <dgm:prSet presAssocID="{C63E6F59-05E7-4B55-845B-BD1AC520C6AC}" presName="Name0" presStyleCnt="0">
        <dgm:presLayoutVars>
          <dgm:chMax val="7"/>
          <dgm:dir/>
          <dgm:resizeHandles val="exact"/>
        </dgm:presLayoutVars>
      </dgm:prSet>
      <dgm:spPr/>
      <dgm:t>
        <a:bodyPr/>
        <a:lstStyle/>
        <a:p>
          <a:endParaRPr lang="en-US"/>
        </a:p>
      </dgm:t>
    </dgm:pt>
    <dgm:pt modelId="{F2368544-EE77-4D59-B38D-6956FE5726FE}" type="pres">
      <dgm:prSet presAssocID="{C63E6F59-05E7-4B55-845B-BD1AC520C6AC}" presName="ellipse1" presStyleLbl="vennNode1" presStyleIdx="0" presStyleCnt="7">
        <dgm:presLayoutVars>
          <dgm:bulletEnabled val="1"/>
        </dgm:presLayoutVars>
      </dgm:prSet>
      <dgm:spPr/>
      <dgm:t>
        <a:bodyPr/>
        <a:lstStyle/>
        <a:p>
          <a:endParaRPr lang="en-US"/>
        </a:p>
      </dgm:t>
    </dgm:pt>
    <dgm:pt modelId="{5C502A90-9951-495D-80E2-B72933E4670B}" type="pres">
      <dgm:prSet presAssocID="{C63E6F59-05E7-4B55-845B-BD1AC520C6AC}" presName="ellipse2" presStyleLbl="vennNode1" presStyleIdx="1" presStyleCnt="7">
        <dgm:presLayoutVars>
          <dgm:bulletEnabled val="1"/>
        </dgm:presLayoutVars>
      </dgm:prSet>
      <dgm:spPr/>
      <dgm:t>
        <a:bodyPr/>
        <a:lstStyle/>
        <a:p>
          <a:endParaRPr lang="en-US"/>
        </a:p>
      </dgm:t>
    </dgm:pt>
    <dgm:pt modelId="{3FD7A433-BC7A-48A9-8D1A-B29FBE44BC97}" type="pres">
      <dgm:prSet presAssocID="{C63E6F59-05E7-4B55-845B-BD1AC520C6AC}" presName="ellipse3" presStyleLbl="vennNode1" presStyleIdx="2" presStyleCnt="7">
        <dgm:presLayoutVars>
          <dgm:bulletEnabled val="1"/>
        </dgm:presLayoutVars>
      </dgm:prSet>
      <dgm:spPr/>
      <dgm:t>
        <a:bodyPr/>
        <a:lstStyle/>
        <a:p>
          <a:endParaRPr lang="en-US"/>
        </a:p>
      </dgm:t>
    </dgm:pt>
    <dgm:pt modelId="{AF44E1C5-4E67-49D0-BFC7-DD6D78CF047C}" type="pres">
      <dgm:prSet presAssocID="{C63E6F59-05E7-4B55-845B-BD1AC520C6AC}" presName="ellipse4" presStyleLbl="vennNode1" presStyleIdx="3" presStyleCnt="7" custScaleX="107055">
        <dgm:presLayoutVars>
          <dgm:bulletEnabled val="1"/>
        </dgm:presLayoutVars>
      </dgm:prSet>
      <dgm:spPr/>
      <dgm:t>
        <a:bodyPr/>
        <a:lstStyle/>
        <a:p>
          <a:endParaRPr lang="en-US"/>
        </a:p>
      </dgm:t>
    </dgm:pt>
    <dgm:pt modelId="{D4B32434-8D23-42E9-8A7E-D88BB36EF46B}" type="pres">
      <dgm:prSet presAssocID="{C63E6F59-05E7-4B55-845B-BD1AC520C6AC}" presName="ellipse5" presStyleLbl="vennNode1" presStyleIdx="4" presStyleCnt="7">
        <dgm:presLayoutVars>
          <dgm:bulletEnabled val="1"/>
        </dgm:presLayoutVars>
      </dgm:prSet>
      <dgm:spPr/>
      <dgm:t>
        <a:bodyPr/>
        <a:lstStyle/>
        <a:p>
          <a:endParaRPr lang="en-US"/>
        </a:p>
      </dgm:t>
    </dgm:pt>
    <dgm:pt modelId="{DB34572A-4843-40C5-830D-6163B3A06176}" type="pres">
      <dgm:prSet presAssocID="{C63E6F59-05E7-4B55-845B-BD1AC520C6AC}" presName="ellipse6" presStyleLbl="vennNode1" presStyleIdx="5" presStyleCnt="7">
        <dgm:presLayoutVars>
          <dgm:bulletEnabled val="1"/>
        </dgm:presLayoutVars>
      </dgm:prSet>
      <dgm:spPr/>
      <dgm:t>
        <a:bodyPr/>
        <a:lstStyle/>
        <a:p>
          <a:endParaRPr lang="en-US"/>
        </a:p>
      </dgm:t>
    </dgm:pt>
    <dgm:pt modelId="{3E809D2A-629B-4ED5-9C56-0CCFFA343286}" type="pres">
      <dgm:prSet presAssocID="{C63E6F59-05E7-4B55-845B-BD1AC520C6AC}" presName="ellipse7" presStyleLbl="vennNode1" presStyleIdx="6" presStyleCnt="7">
        <dgm:presLayoutVars>
          <dgm:bulletEnabled val="1"/>
        </dgm:presLayoutVars>
      </dgm:prSet>
      <dgm:spPr/>
      <dgm:t>
        <a:bodyPr/>
        <a:lstStyle/>
        <a:p>
          <a:endParaRPr lang="en-US"/>
        </a:p>
      </dgm:t>
    </dgm:pt>
  </dgm:ptLst>
  <dgm:cxnLst>
    <dgm:cxn modelId="{7C39929D-C959-428E-8501-060A7BA707FA}" type="presOf" srcId="{C63E6F59-05E7-4B55-845B-BD1AC520C6AC}" destId="{4196044A-51FE-4541-A571-2B024E13C85A}" srcOrd="0" destOrd="0" presId="urn:microsoft.com/office/officeart/2005/8/layout/rings+Icon"/>
    <dgm:cxn modelId="{018D4842-8CD6-402A-BBD2-DAB6E3C04C06}" type="presOf" srcId="{EADADE54-9DA1-4F43-8353-121327676DB7}" destId="{AF44E1C5-4E67-49D0-BFC7-DD6D78CF047C}" srcOrd="0" destOrd="0" presId="urn:microsoft.com/office/officeart/2005/8/layout/rings+Icon"/>
    <dgm:cxn modelId="{997A4ACA-8CF0-4A2E-9F67-225C6CB699AF}" srcId="{C63E6F59-05E7-4B55-845B-BD1AC520C6AC}" destId="{906396F7-7020-47C9-88B0-1FABD36CA257}" srcOrd="5" destOrd="0" parTransId="{9D26DEB7-61FA-48DC-8A81-7C79CD855B44}" sibTransId="{8F3B6E9D-DCC3-4BCA-A251-A8545F0F588C}"/>
    <dgm:cxn modelId="{71F13790-9B28-4E35-8177-DE0819907407}" srcId="{C63E6F59-05E7-4B55-845B-BD1AC520C6AC}" destId="{6B607D6F-784D-41D8-825E-4112695AA8B3}" srcOrd="1" destOrd="0" parTransId="{807BFC63-ED82-4CC6-ACD7-55A8F51E7BE3}" sibTransId="{447B0DC2-572B-4524-8ED1-A6FE069C285A}"/>
    <dgm:cxn modelId="{D8BDE7EF-EEAC-4670-8BC7-37521172A7C9}" type="presOf" srcId="{381A2387-431F-4C3A-8C8D-66163FC654EC}" destId="{3FD7A433-BC7A-48A9-8D1A-B29FBE44BC97}" srcOrd="0" destOrd="0" presId="urn:microsoft.com/office/officeart/2005/8/layout/rings+Icon"/>
    <dgm:cxn modelId="{F781BEDC-2D68-4279-B23E-5201A9E5479A}" type="presOf" srcId="{D84A1D96-8281-479C-8EEE-EDF1796DD967}" destId="{3E809D2A-629B-4ED5-9C56-0CCFFA343286}" srcOrd="0" destOrd="0" presId="urn:microsoft.com/office/officeart/2005/8/layout/rings+Icon"/>
    <dgm:cxn modelId="{5E7A3A32-792B-49F4-8EA4-AF45D23F29A2}" srcId="{C63E6F59-05E7-4B55-845B-BD1AC520C6AC}" destId="{EADADE54-9DA1-4F43-8353-121327676DB7}" srcOrd="3" destOrd="0" parTransId="{B408E5C6-3401-4641-9CEE-073C1F6FCB54}" sibTransId="{19BD9353-1FC6-4228-9BED-D917516BDB5D}"/>
    <dgm:cxn modelId="{DE947EF6-DC83-4D17-85B7-5E45CE370B61}" type="presOf" srcId="{7F5DE62E-5D19-482D-BA82-78B5726A645B}" destId="{D4B32434-8D23-42E9-8A7E-D88BB36EF46B}" srcOrd="0" destOrd="0" presId="urn:microsoft.com/office/officeart/2005/8/layout/rings+Icon"/>
    <dgm:cxn modelId="{10A193B4-1BC7-43C0-B916-C080E8FC9697}" srcId="{C63E6F59-05E7-4B55-845B-BD1AC520C6AC}" destId="{381A2387-431F-4C3A-8C8D-66163FC654EC}" srcOrd="2" destOrd="0" parTransId="{344D8417-8927-4941-AB31-BBF40E6EDE14}" sibTransId="{D37B1909-9CB1-41D7-BDDF-33906A4CB7EE}"/>
    <dgm:cxn modelId="{B6E6646C-40BC-4F70-BA01-C33862086477}" type="presOf" srcId="{906396F7-7020-47C9-88B0-1FABD36CA257}" destId="{DB34572A-4843-40C5-830D-6163B3A06176}" srcOrd="0" destOrd="0" presId="urn:microsoft.com/office/officeart/2005/8/layout/rings+Icon"/>
    <dgm:cxn modelId="{28D2C0E7-8405-497E-B3D4-291F8034B825}" type="presOf" srcId="{6B607D6F-784D-41D8-825E-4112695AA8B3}" destId="{5C502A90-9951-495D-80E2-B72933E4670B}" srcOrd="0" destOrd="0" presId="urn:microsoft.com/office/officeart/2005/8/layout/rings+Icon"/>
    <dgm:cxn modelId="{4AD4BE43-719F-4D06-8679-2F81BD384895}" srcId="{C63E6F59-05E7-4B55-845B-BD1AC520C6AC}" destId="{0718A543-F344-4CD5-B1C3-9892DEC3F301}" srcOrd="7" destOrd="0" parTransId="{055ADE74-15F2-468E-B186-AE462F4290B5}" sibTransId="{906CF935-1095-4BB6-A103-B308927669D3}"/>
    <dgm:cxn modelId="{1A863F2E-5317-40BD-B27E-FB5661DB4610}" type="presOf" srcId="{34079F72-F414-41C5-83E1-F199A569FB46}" destId="{F2368544-EE77-4D59-B38D-6956FE5726FE}" srcOrd="0" destOrd="0" presId="urn:microsoft.com/office/officeart/2005/8/layout/rings+Icon"/>
    <dgm:cxn modelId="{57C8CAF8-A609-45E9-8782-3378C45A15FB}" srcId="{C63E6F59-05E7-4B55-845B-BD1AC520C6AC}" destId="{34079F72-F414-41C5-83E1-F199A569FB46}" srcOrd="0" destOrd="0" parTransId="{8E37BF7A-4864-4C63-8260-776843A89689}" sibTransId="{A8AFE01C-95D5-4F08-A66C-DBCFFE49DFA5}"/>
    <dgm:cxn modelId="{382806F9-C81F-4D21-B3E1-E9BDDE5A6232}" srcId="{C63E6F59-05E7-4B55-845B-BD1AC520C6AC}" destId="{7F5DE62E-5D19-482D-BA82-78B5726A645B}" srcOrd="4" destOrd="0" parTransId="{0389FFE4-79BF-4349-83FC-D0326BF46CB4}" sibTransId="{3A68038F-48D4-4BC2-B00B-9C81536A58A3}"/>
    <dgm:cxn modelId="{C03D606A-EAC5-493F-B4F4-B8EB629A6B53}" srcId="{C63E6F59-05E7-4B55-845B-BD1AC520C6AC}" destId="{D84A1D96-8281-479C-8EEE-EDF1796DD967}" srcOrd="6" destOrd="0" parTransId="{CADDF6E5-B64A-418B-90B8-C8C3EF61CD41}" sibTransId="{229A1EA5-8414-4471-96CC-FA53A8850E8C}"/>
    <dgm:cxn modelId="{855B227C-19D2-47BA-81CB-91D873CE1A13}" type="presParOf" srcId="{4196044A-51FE-4541-A571-2B024E13C85A}" destId="{F2368544-EE77-4D59-B38D-6956FE5726FE}" srcOrd="0" destOrd="0" presId="urn:microsoft.com/office/officeart/2005/8/layout/rings+Icon"/>
    <dgm:cxn modelId="{6EC00C94-7724-44B8-B187-832C42A8F51C}" type="presParOf" srcId="{4196044A-51FE-4541-A571-2B024E13C85A}" destId="{5C502A90-9951-495D-80E2-B72933E4670B}" srcOrd="1" destOrd="0" presId="urn:microsoft.com/office/officeart/2005/8/layout/rings+Icon"/>
    <dgm:cxn modelId="{9676CA72-DD26-43E1-9A2C-D8E71217EAEC}" type="presParOf" srcId="{4196044A-51FE-4541-A571-2B024E13C85A}" destId="{3FD7A433-BC7A-48A9-8D1A-B29FBE44BC97}" srcOrd="2" destOrd="0" presId="urn:microsoft.com/office/officeart/2005/8/layout/rings+Icon"/>
    <dgm:cxn modelId="{5A357D26-AC89-4676-ADB7-A83D1A5D3A96}" type="presParOf" srcId="{4196044A-51FE-4541-A571-2B024E13C85A}" destId="{AF44E1C5-4E67-49D0-BFC7-DD6D78CF047C}" srcOrd="3" destOrd="0" presId="urn:microsoft.com/office/officeart/2005/8/layout/rings+Icon"/>
    <dgm:cxn modelId="{B90E2E2C-AAC1-4776-8D5C-357CE6ED3507}" type="presParOf" srcId="{4196044A-51FE-4541-A571-2B024E13C85A}" destId="{D4B32434-8D23-42E9-8A7E-D88BB36EF46B}" srcOrd="4" destOrd="0" presId="urn:microsoft.com/office/officeart/2005/8/layout/rings+Icon"/>
    <dgm:cxn modelId="{A32CA3C9-AED7-4BBB-A27B-04D9358782C8}" type="presParOf" srcId="{4196044A-51FE-4541-A571-2B024E13C85A}" destId="{DB34572A-4843-40C5-830D-6163B3A06176}" srcOrd="5" destOrd="0" presId="urn:microsoft.com/office/officeart/2005/8/layout/rings+Icon"/>
    <dgm:cxn modelId="{127FC02A-90DC-402A-BE8A-91A70191EE1D}" type="presParOf" srcId="{4196044A-51FE-4541-A571-2B024E13C85A}" destId="{3E809D2A-629B-4ED5-9C56-0CCFFA343286}"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D6271E-09DE-4544-94EB-09B5CFCB7550}"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36C0BDAF-8818-4FAC-A552-D95CBEEA6BB0}">
      <dgm:prSet/>
      <dgm:spPr/>
      <dgm:t>
        <a:bodyPr/>
        <a:lstStyle/>
        <a:p>
          <a:pPr rtl="0"/>
          <a:r>
            <a:rPr lang="en-US" b="1" smtClean="0"/>
            <a:t>Chylomicron syndrome:</a:t>
          </a:r>
          <a:endParaRPr lang="en-US"/>
        </a:p>
      </dgm:t>
    </dgm:pt>
    <dgm:pt modelId="{F9DD5DC8-6BF3-42D6-87A0-559E7AE19DEF}" type="parTrans" cxnId="{1B42EC16-CA07-44EA-AB6F-25EB2872044A}">
      <dgm:prSet/>
      <dgm:spPr/>
      <dgm:t>
        <a:bodyPr/>
        <a:lstStyle/>
        <a:p>
          <a:endParaRPr lang="en-US"/>
        </a:p>
      </dgm:t>
    </dgm:pt>
    <dgm:pt modelId="{8EDE2D01-14AC-4172-9E87-A9600EAD1F2B}" type="sibTrans" cxnId="{1B42EC16-CA07-44EA-AB6F-25EB2872044A}">
      <dgm:prSet/>
      <dgm:spPr/>
      <dgm:t>
        <a:bodyPr/>
        <a:lstStyle/>
        <a:p>
          <a:endParaRPr lang="en-US"/>
        </a:p>
      </dgm:t>
    </dgm:pt>
    <dgm:pt modelId="{D72C6E39-50BF-4E89-8D64-D3DD0DE93291}" type="pres">
      <dgm:prSet presAssocID="{FAD6271E-09DE-4544-94EB-09B5CFCB7550}" presName="linear" presStyleCnt="0">
        <dgm:presLayoutVars>
          <dgm:animLvl val="lvl"/>
          <dgm:resizeHandles val="exact"/>
        </dgm:presLayoutVars>
      </dgm:prSet>
      <dgm:spPr/>
      <dgm:t>
        <a:bodyPr/>
        <a:lstStyle/>
        <a:p>
          <a:endParaRPr lang="en-US"/>
        </a:p>
      </dgm:t>
    </dgm:pt>
    <dgm:pt modelId="{141E65FB-EA51-487F-B207-D95A0AEB023C}" type="pres">
      <dgm:prSet presAssocID="{36C0BDAF-8818-4FAC-A552-D95CBEEA6BB0}" presName="parentText" presStyleLbl="node1" presStyleIdx="0" presStyleCnt="1" custLinFactNeighborX="0" custLinFactNeighborY="-27724">
        <dgm:presLayoutVars>
          <dgm:chMax val="0"/>
          <dgm:bulletEnabled val="1"/>
        </dgm:presLayoutVars>
      </dgm:prSet>
      <dgm:spPr/>
      <dgm:t>
        <a:bodyPr/>
        <a:lstStyle/>
        <a:p>
          <a:endParaRPr lang="en-US"/>
        </a:p>
      </dgm:t>
    </dgm:pt>
  </dgm:ptLst>
  <dgm:cxnLst>
    <dgm:cxn modelId="{1B42EC16-CA07-44EA-AB6F-25EB2872044A}" srcId="{FAD6271E-09DE-4544-94EB-09B5CFCB7550}" destId="{36C0BDAF-8818-4FAC-A552-D95CBEEA6BB0}" srcOrd="0" destOrd="0" parTransId="{F9DD5DC8-6BF3-42D6-87A0-559E7AE19DEF}" sibTransId="{8EDE2D01-14AC-4172-9E87-A9600EAD1F2B}"/>
    <dgm:cxn modelId="{54D4087B-A26A-4434-884F-A56D57A67752}" type="presOf" srcId="{36C0BDAF-8818-4FAC-A552-D95CBEEA6BB0}" destId="{141E65FB-EA51-487F-B207-D95A0AEB023C}" srcOrd="0" destOrd="0" presId="urn:microsoft.com/office/officeart/2005/8/layout/vList2"/>
    <dgm:cxn modelId="{E44A4F93-414B-404C-BDA7-2CB83F426208}" type="presOf" srcId="{FAD6271E-09DE-4544-94EB-09B5CFCB7550}" destId="{D72C6E39-50BF-4E89-8D64-D3DD0DE93291}" srcOrd="0" destOrd="0" presId="urn:microsoft.com/office/officeart/2005/8/layout/vList2"/>
    <dgm:cxn modelId="{C4E65674-28D9-4C27-A641-C020B1FAB4F9}" type="presParOf" srcId="{D72C6E39-50BF-4E89-8D64-D3DD0DE93291}" destId="{141E65FB-EA51-487F-B207-D95A0AEB023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668F63F-D373-44F5-BFD9-140FCA2691AD}" type="doc">
      <dgm:prSet loTypeId="urn:microsoft.com/office/officeart/2005/8/layout/vList2" loCatId="list" qsTypeId="urn:microsoft.com/office/officeart/2005/8/quickstyle/3d1" qsCatId="3D" csTypeId="urn:microsoft.com/office/officeart/2005/8/colors/colorful2" csCatId="colorful"/>
      <dgm:spPr/>
      <dgm:t>
        <a:bodyPr/>
        <a:lstStyle/>
        <a:p>
          <a:endParaRPr lang="en-US"/>
        </a:p>
      </dgm:t>
    </dgm:pt>
    <dgm:pt modelId="{CE84B15A-EFD0-4D72-A6C3-F56F8B7986A7}">
      <dgm:prSet/>
      <dgm:spPr/>
      <dgm:t>
        <a:bodyPr/>
        <a:lstStyle/>
        <a:p>
          <a:pPr rtl="0"/>
          <a:r>
            <a:rPr lang="en-US" b="1" smtClean="0"/>
            <a:t>Familial hypercholesterolaemia</a:t>
          </a:r>
          <a:endParaRPr lang="en-US"/>
        </a:p>
      </dgm:t>
    </dgm:pt>
    <dgm:pt modelId="{5A8EC05E-3269-4D72-9129-B8020C9D2BB4}" type="parTrans" cxnId="{F05233A7-742A-4F3E-A246-50992476F272}">
      <dgm:prSet/>
      <dgm:spPr/>
      <dgm:t>
        <a:bodyPr/>
        <a:lstStyle/>
        <a:p>
          <a:endParaRPr lang="en-US"/>
        </a:p>
      </dgm:t>
    </dgm:pt>
    <dgm:pt modelId="{5F21595D-8B91-4D14-A94F-7340B16FD8E2}" type="sibTrans" cxnId="{F05233A7-742A-4F3E-A246-50992476F272}">
      <dgm:prSet/>
      <dgm:spPr/>
      <dgm:t>
        <a:bodyPr/>
        <a:lstStyle/>
        <a:p>
          <a:endParaRPr lang="en-US"/>
        </a:p>
      </dgm:t>
    </dgm:pt>
    <dgm:pt modelId="{1596063B-A9B0-445F-9B63-EEA2D1BA75AB}" type="pres">
      <dgm:prSet presAssocID="{0668F63F-D373-44F5-BFD9-140FCA2691AD}" presName="linear" presStyleCnt="0">
        <dgm:presLayoutVars>
          <dgm:animLvl val="lvl"/>
          <dgm:resizeHandles val="exact"/>
        </dgm:presLayoutVars>
      </dgm:prSet>
      <dgm:spPr/>
      <dgm:t>
        <a:bodyPr/>
        <a:lstStyle/>
        <a:p>
          <a:endParaRPr lang="en-US"/>
        </a:p>
      </dgm:t>
    </dgm:pt>
    <dgm:pt modelId="{1B495DC1-4DF7-4150-8DA4-783B9D5647D5}" type="pres">
      <dgm:prSet presAssocID="{CE84B15A-EFD0-4D72-A6C3-F56F8B7986A7}" presName="parentText" presStyleLbl="node1" presStyleIdx="0" presStyleCnt="1">
        <dgm:presLayoutVars>
          <dgm:chMax val="0"/>
          <dgm:bulletEnabled val="1"/>
        </dgm:presLayoutVars>
      </dgm:prSet>
      <dgm:spPr/>
      <dgm:t>
        <a:bodyPr/>
        <a:lstStyle/>
        <a:p>
          <a:endParaRPr lang="en-US"/>
        </a:p>
      </dgm:t>
    </dgm:pt>
  </dgm:ptLst>
  <dgm:cxnLst>
    <dgm:cxn modelId="{F05233A7-742A-4F3E-A246-50992476F272}" srcId="{0668F63F-D373-44F5-BFD9-140FCA2691AD}" destId="{CE84B15A-EFD0-4D72-A6C3-F56F8B7986A7}" srcOrd="0" destOrd="0" parTransId="{5A8EC05E-3269-4D72-9129-B8020C9D2BB4}" sibTransId="{5F21595D-8B91-4D14-A94F-7340B16FD8E2}"/>
    <dgm:cxn modelId="{F35030E5-E52F-4138-BA50-172907E2947F}" type="presOf" srcId="{CE84B15A-EFD0-4D72-A6C3-F56F8B7986A7}" destId="{1B495DC1-4DF7-4150-8DA4-783B9D5647D5}" srcOrd="0" destOrd="0" presId="urn:microsoft.com/office/officeart/2005/8/layout/vList2"/>
    <dgm:cxn modelId="{EF628F31-1B7F-48B0-8755-DB48C48AC9E2}" type="presOf" srcId="{0668F63F-D373-44F5-BFD9-140FCA2691AD}" destId="{1596063B-A9B0-445F-9B63-EEA2D1BA75AB}" srcOrd="0" destOrd="0" presId="urn:microsoft.com/office/officeart/2005/8/layout/vList2"/>
    <dgm:cxn modelId="{468BECC4-E59D-46BF-A14B-4910B893C212}" type="presParOf" srcId="{1596063B-A9B0-445F-9B63-EEA2D1BA75AB}" destId="{1B495DC1-4DF7-4150-8DA4-783B9D5647D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1CF6DB-2CE4-4687-A347-E6F564ED4AF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4A1634B-2AB7-4771-972D-87AAEEDE1845}">
      <dgm:prSet/>
      <dgm:spPr>
        <a:solidFill>
          <a:srgbClr val="FFC000">
            <a:alpha val="50000"/>
          </a:srgbClr>
        </a:solidFill>
        <a:effectLst>
          <a:softEdge rad="63500"/>
        </a:effectLst>
        <a:scene3d>
          <a:camera prst="orthographicFront"/>
          <a:lightRig rig="threePt" dir="t"/>
        </a:scene3d>
        <a:sp3d>
          <a:bevelT w="165100" prst="coolSlant"/>
        </a:sp3d>
      </dgm:spPr>
      <dgm:t>
        <a:bodyPr/>
        <a:lstStyle/>
        <a:p>
          <a:r>
            <a:rPr lang="en-US" dirty="0"/>
            <a:t>What happens when insulin/glucagon ratio is high ??? </a:t>
          </a:r>
          <a:br>
            <a:rPr lang="en-US" dirty="0"/>
          </a:br>
          <a:endParaRPr lang="en-US" dirty="0"/>
        </a:p>
      </dgm:t>
    </dgm:pt>
    <dgm:pt modelId="{EF689BC3-8506-43A1-AA75-22B53FE52439}" type="parTrans" cxnId="{C530F6BF-40B3-48FE-8BB4-C6387620628C}">
      <dgm:prSet/>
      <dgm:spPr/>
      <dgm:t>
        <a:bodyPr/>
        <a:lstStyle/>
        <a:p>
          <a:endParaRPr lang="en-US"/>
        </a:p>
      </dgm:t>
    </dgm:pt>
    <dgm:pt modelId="{00802FD7-CAF1-4C93-AA58-0F1737B16A2B}" type="sibTrans" cxnId="{C530F6BF-40B3-48FE-8BB4-C6387620628C}">
      <dgm:prSet/>
      <dgm:spPr/>
      <dgm:t>
        <a:bodyPr/>
        <a:lstStyle/>
        <a:p>
          <a:endParaRPr lang="en-US"/>
        </a:p>
      </dgm:t>
    </dgm:pt>
    <dgm:pt modelId="{CB022933-84DC-445D-A1EC-EFA57419E830}" type="pres">
      <dgm:prSet presAssocID="{0B1CF6DB-2CE4-4687-A347-E6F564ED4AF1}" presName="compositeShape" presStyleCnt="0">
        <dgm:presLayoutVars>
          <dgm:chMax val="7"/>
          <dgm:dir/>
          <dgm:resizeHandles val="exact"/>
        </dgm:presLayoutVars>
      </dgm:prSet>
      <dgm:spPr/>
      <dgm:t>
        <a:bodyPr/>
        <a:lstStyle/>
        <a:p>
          <a:endParaRPr lang="en-US"/>
        </a:p>
      </dgm:t>
    </dgm:pt>
    <dgm:pt modelId="{89E8D51A-90E9-432D-9267-13FF886841D8}" type="pres">
      <dgm:prSet presAssocID="{54A1634B-2AB7-4771-972D-87AAEEDE1845}" presName="circ1TxSh" presStyleLbl="vennNode1" presStyleIdx="0" presStyleCnt="1" custScaleX="181320"/>
      <dgm:spPr/>
      <dgm:t>
        <a:bodyPr/>
        <a:lstStyle/>
        <a:p>
          <a:endParaRPr lang="en-US"/>
        </a:p>
      </dgm:t>
    </dgm:pt>
  </dgm:ptLst>
  <dgm:cxnLst>
    <dgm:cxn modelId="{EE1D0A18-F5C6-4BC0-8929-0E5FC279C297}" type="presOf" srcId="{0B1CF6DB-2CE4-4687-A347-E6F564ED4AF1}" destId="{CB022933-84DC-445D-A1EC-EFA57419E830}" srcOrd="0" destOrd="0" presId="urn:microsoft.com/office/officeart/2005/8/layout/venn1"/>
    <dgm:cxn modelId="{C530F6BF-40B3-48FE-8BB4-C6387620628C}" srcId="{0B1CF6DB-2CE4-4687-A347-E6F564ED4AF1}" destId="{54A1634B-2AB7-4771-972D-87AAEEDE1845}" srcOrd="0" destOrd="0" parTransId="{EF689BC3-8506-43A1-AA75-22B53FE52439}" sibTransId="{00802FD7-CAF1-4C93-AA58-0F1737B16A2B}"/>
    <dgm:cxn modelId="{2D64E029-DD08-40C4-BC98-B1FE09E53F70}" type="presOf" srcId="{54A1634B-2AB7-4771-972D-87AAEEDE1845}" destId="{89E8D51A-90E9-432D-9267-13FF886841D8}" srcOrd="0" destOrd="0" presId="urn:microsoft.com/office/officeart/2005/8/layout/venn1"/>
    <dgm:cxn modelId="{4D429638-7879-4862-8517-C9CF70408DA2}" type="presParOf" srcId="{CB022933-84DC-445D-A1EC-EFA57419E830}" destId="{89E8D51A-90E9-432D-9267-13FF886841D8}" srcOrd="0" destOrd="0" presId="urn:microsoft.com/office/officeart/2005/8/layout/venn1"/>
  </dgm:cxnLst>
  <dgm:bg>
    <a:effectLst>
      <a:glow rad="63500">
        <a:schemeClr val="accent5">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6D75C12-C4AA-4C2C-86A8-59A0D493F6D8}"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3F40515-83CA-4013-AFDB-12F3FEB8BDE4}">
      <dgm:prSet custT="1"/>
      <dgm:spPr/>
      <dgm:t>
        <a:bodyPr/>
        <a:lstStyle/>
        <a:p>
          <a:pPr rtl="0"/>
          <a:r>
            <a:rPr lang="en-US" sz="2800" dirty="0" smtClean="0"/>
            <a:t>Autosomal Dominant.</a:t>
          </a:r>
          <a:endParaRPr lang="en-US" sz="2800" dirty="0"/>
        </a:p>
      </dgm:t>
    </dgm:pt>
    <dgm:pt modelId="{C2E93020-E690-4355-B7A7-BBB52689FCAF}" type="parTrans" cxnId="{594BE1E6-B180-4B10-8749-E4D8064785B4}">
      <dgm:prSet/>
      <dgm:spPr/>
      <dgm:t>
        <a:bodyPr/>
        <a:lstStyle/>
        <a:p>
          <a:endParaRPr lang="en-US"/>
        </a:p>
      </dgm:t>
    </dgm:pt>
    <dgm:pt modelId="{0CA48CDE-1EF9-41C0-AD62-6065E5421BF7}" type="sibTrans" cxnId="{594BE1E6-B180-4B10-8749-E4D8064785B4}">
      <dgm:prSet/>
      <dgm:spPr/>
      <dgm:t>
        <a:bodyPr/>
        <a:lstStyle/>
        <a:p>
          <a:endParaRPr lang="en-US"/>
        </a:p>
      </dgm:t>
    </dgm:pt>
    <dgm:pt modelId="{4DD732DD-DEF7-46D3-ABC3-775E43E94618}">
      <dgm:prSet/>
      <dgm:spPr/>
      <dgm:t>
        <a:bodyPr/>
        <a:lstStyle/>
        <a:p>
          <a:pPr rtl="0"/>
          <a:r>
            <a:rPr lang="en-US" dirty="0" smtClean="0"/>
            <a:t>Homozygotes develop extensive atherosclerosis early in life </a:t>
          </a:r>
          <a:endParaRPr lang="en-US" dirty="0"/>
        </a:p>
      </dgm:t>
    </dgm:pt>
    <dgm:pt modelId="{3C6E7569-241E-4775-8843-FAF201C2EB7B}" type="parTrans" cxnId="{5A1E384E-D4AC-4EB6-8287-089FAFC4D7A5}">
      <dgm:prSet/>
      <dgm:spPr/>
      <dgm:t>
        <a:bodyPr/>
        <a:lstStyle/>
        <a:p>
          <a:endParaRPr lang="en-US"/>
        </a:p>
      </dgm:t>
    </dgm:pt>
    <dgm:pt modelId="{A506D68B-A03F-4765-BF0C-C3CE93C86DC3}" type="sibTrans" cxnId="{5A1E384E-D4AC-4EB6-8287-089FAFC4D7A5}">
      <dgm:prSet/>
      <dgm:spPr/>
      <dgm:t>
        <a:bodyPr/>
        <a:lstStyle/>
        <a:p>
          <a:endParaRPr lang="en-US"/>
        </a:p>
      </dgm:t>
    </dgm:pt>
    <dgm:pt modelId="{9FE36628-F6AF-4C8E-9213-75BFFED11A8F}">
      <dgm:prSet custT="1"/>
      <dgm:spPr/>
      <dgm:t>
        <a:bodyPr/>
        <a:lstStyle/>
        <a:p>
          <a:pPr rtl="0"/>
          <a:r>
            <a:rPr lang="en-US" sz="2800" dirty="0" smtClean="0"/>
            <a:t>Fredrickson’s classification : type </a:t>
          </a:r>
          <a:r>
            <a:rPr lang="en-US" sz="2800" dirty="0" err="1" smtClean="0"/>
            <a:t>IIa</a:t>
          </a:r>
          <a:r>
            <a:rPr lang="en-US" sz="2800" dirty="0" smtClean="0"/>
            <a:t>.</a:t>
          </a:r>
          <a:endParaRPr lang="en-US" sz="2800" dirty="0"/>
        </a:p>
      </dgm:t>
    </dgm:pt>
    <dgm:pt modelId="{5C9BA471-1ACA-4020-BF95-40672DA475ED}" type="parTrans" cxnId="{F5CC2915-ED53-4D07-85E4-58B712365D5A}">
      <dgm:prSet/>
      <dgm:spPr/>
      <dgm:t>
        <a:bodyPr/>
        <a:lstStyle/>
        <a:p>
          <a:endParaRPr lang="en-US"/>
        </a:p>
      </dgm:t>
    </dgm:pt>
    <dgm:pt modelId="{DF5A0973-E81F-4519-A9C1-DB4A8085F41A}" type="sibTrans" cxnId="{F5CC2915-ED53-4D07-85E4-58B712365D5A}">
      <dgm:prSet/>
      <dgm:spPr/>
      <dgm:t>
        <a:bodyPr/>
        <a:lstStyle/>
        <a:p>
          <a:endParaRPr lang="en-US"/>
        </a:p>
      </dgm:t>
    </dgm:pt>
    <dgm:pt modelId="{4BFF1DAD-7EA8-4E07-A481-1D0BC22D2F66}">
      <dgm:prSet/>
      <dgm:spPr/>
      <dgm:t>
        <a:bodyPr/>
        <a:lstStyle/>
        <a:p>
          <a:pPr rtl="0"/>
          <a:r>
            <a:rPr lang="en-US" dirty="0" smtClean="0"/>
            <a:t>there may be an absence (homozygous) or deficiency (heterozygous) of functional LDL receptors.</a:t>
          </a:r>
          <a:endParaRPr lang="en-US" dirty="0"/>
        </a:p>
      </dgm:t>
    </dgm:pt>
    <dgm:pt modelId="{72D81652-D437-448A-81BE-1FED7969122A}" type="parTrans" cxnId="{64793F5B-6272-45DD-9986-FE79E7E1997C}">
      <dgm:prSet/>
      <dgm:spPr/>
      <dgm:t>
        <a:bodyPr/>
        <a:lstStyle/>
        <a:p>
          <a:endParaRPr lang="en-US"/>
        </a:p>
      </dgm:t>
    </dgm:pt>
    <dgm:pt modelId="{6DE31624-69EA-42C4-9C9D-15DDAC85625F}" type="sibTrans" cxnId="{64793F5B-6272-45DD-9986-FE79E7E1997C}">
      <dgm:prSet/>
      <dgm:spPr/>
      <dgm:t>
        <a:bodyPr/>
        <a:lstStyle/>
        <a:p>
          <a:endParaRPr lang="en-US"/>
        </a:p>
      </dgm:t>
    </dgm:pt>
    <dgm:pt modelId="{F8897357-7FE3-4EC4-B4B8-B1B346D5D96E}">
      <dgm:prSet/>
      <dgm:spPr/>
      <dgm:t>
        <a:bodyPr/>
        <a:lstStyle/>
        <a:p>
          <a:pPr rtl="0"/>
          <a:r>
            <a:rPr lang="en-US" dirty="0" smtClean="0"/>
            <a:t>heterozygotes develop the condition later in life.</a:t>
          </a:r>
          <a:endParaRPr lang="en-US" dirty="0"/>
        </a:p>
      </dgm:t>
    </dgm:pt>
    <dgm:pt modelId="{C97BBF22-DB3D-4BE1-BC2B-F1A5F4B54EFB}" type="parTrans" cxnId="{042FB173-E9B0-4446-9636-BAC0DBAF1930}">
      <dgm:prSet/>
      <dgm:spPr/>
      <dgm:t>
        <a:bodyPr/>
        <a:lstStyle/>
        <a:p>
          <a:endParaRPr lang="en-US"/>
        </a:p>
      </dgm:t>
    </dgm:pt>
    <dgm:pt modelId="{D393FF59-0A51-48BE-830A-7AC7EED6824B}" type="sibTrans" cxnId="{042FB173-E9B0-4446-9636-BAC0DBAF1930}">
      <dgm:prSet/>
      <dgm:spPr/>
      <dgm:t>
        <a:bodyPr/>
        <a:lstStyle/>
        <a:p>
          <a:endParaRPr lang="en-US"/>
        </a:p>
      </dgm:t>
    </dgm:pt>
    <dgm:pt modelId="{96F7F0CD-FE62-414D-A568-D4A85AC1813D}">
      <dgm:prSet/>
      <dgm:spPr/>
      <dgm:t>
        <a:bodyPr/>
        <a:lstStyle/>
        <a:p>
          <a:pPr rtl="0"/>
          <a:r>
            <a:rPr lang="en-US" dirty="0" smtClean="0"/>
            <a:t>Severe hypercholesterolemia + relatively normal plasma TG.</a:t>
          </a:r>
          <a:endParaRPr lang="en-US" dirty="0"/>
        </a:p>
      </dgm:t>
    </dgm:pt>
    <dgm:pt modelId="{3B8757DA-96F2-4E47-BB87-77498B6AA475}" type="parTrans" cxnId="{892E79C4-343C-4232-BFDB-596C2675572D}">
      <dgm:prSet/>
      <dgm:spPr/>
      <dgm:t>
        <a:bodyPr/>
        <a:lstStyle/>
        <a:p>
          <a:endParaRPr lang="en-US"/>
        </a:p>
      </dgm:t>
    </dgm:pt>
    <dgm:pt modelId="{BF436419-3E78-46B6-B65A-7849F629C316}" type="sibTrans" cxnId="{892E79C4-343C-4232-BFDB-596C2675572D}">
      <dgm:prSet/>
      <dgm:spPr/>
      <dgm:t>
        <a:bodyPr/>
        <a:lstStyle/>
        <a:p>
          <a:endParaRPr lang="en-US"/>
        </a:p>
      </dgm:t>
    </dgm:pt>
    <dgm:pt modelId="{3EBCF631-6C83-4640-8CE1-FD811298724C}" type="pres">
      <dgm:prSet presAssocID="{96D75C12-C4AA-4C2C-86A8-59A0D493F6D8}" presName="diagram" presStyleCnt="0">
        <dgm:presLayoutVars>
          <dgm:dir/>
          <dgm:resizeHandles val="exact"/>
        </dgm:presLayoutVars>
      </dgm:prSet>
      <dgm:spPr/>
      <dgm:t>
        <a:bodyPr/>
        <a:lstStyle/>
        <a:p>
          <a:endParaRPr lang="en-US"/>
        </a:p>
      </dgm:t>
    </dgm:pt>
    <dgm:pt modelId="{DD47AA40-65FA-4545-9786-351D3F20C5A0}" type="pres">
      <dgm:prSet presAssocID="{A3F40515-83CA-4013-AFDB-12F3FEB8BDE4}" presName="node" presStyleLbl="node1" presStyleIdx="0" presStyleCnt="6">
        <dgm:presLayoutVars>
          <dgm:bulletEnabled val="1"/>
        </dgm:presLayoutVars>
      </dgm:prSet>
      <dgm:spPr/>
      <dgm:t>
        <a:bodyPr/>
        <a:lstStyle/>
        <a:p>
          <a:endParaRPr lang="en-US"/>
        </a:p>
      </dgm:t>
    </dgm:pt>
    <dgm:pt modelId="{DF305B1E-23ED-4BFC-880F-068E7CD34098}" type="pres">
      <dgm:prSet presAssocID="{0CA48CDE-1EF9-41C0-AD62-6065E5421BF7}" presName="sibTrans" presStyleCnt="0"/>
      <dgm:spPr/>
    </dgm:pt>
    <dgm:pt modelId="{D66110E1-2EAC-4FCB-AF77-33C155495106}" type="pres">
      <dgm:prSet presAssocID="{9FE36628-F6AF-4C8E-9213-75BFFED11A8F}" presName="node" presStyleLbl="node1" presStyleIdx="1" presStyleCnt="6" custLinFactNeighborX="-4060" custLinFactNeighborY="1353">
        <dgm:presLayoutVars>
          <dgm:bulletEnabled val="1"/>
        </dgm:presLayoutVars>
      </dgm:prSet>
      <dgm:spPr/>
      <dgm:t>
        <a:bodyPr/>
        <a:lstStyle/>
        <a:p>
          <a:endParaRPr lang="en-US"/>
        </a:p>
      </dgm:t>
    </dgm:pt>
    <dgm:pt modelId="{2FFD5C64-B887-41E3-87FB-8C34AE27D05E}" type="pres">
      <dgm:prSet presAssocID="{DF5A0973-E81F-4519-A9C1-DB4A8085F41A}" presName="sibTrans" presStyleCnt="0"/>
      <dgm:spPr/>
    </dgm:pt>
    <dgm:pt modelId="{9630C53E-318E-40CA-8CD4-0344891B62CD}" type="pres">
      <dgm:prSet presAssocID="{4DD732DD-DEF7-46D3-ABC3-775E43E94618}" presName="node" presStyleLbl="node1" presStyleIdx="2" presStyleCnt="6" custLinFactX="-14915" custLinFactY="7331" custLinFactNeighborX="-100000" custLinFactNeighborY="100000">
        <dgm:presLayoutVars>
          <dgm:bulletEnabled val="1"/>
        </dgm:presLayoutVars>
      </dgm:prSet>
      <dgm:spPr/>
      <dgm:t>
        <a:bodyPr/>
        <a:lstStyle/>
        <a:p>
          <a:endParaRPr lang="en-US"/>
        </a:p>
      </dgm:t>
    </dgm:pt>
    <dgm:pt modelId="{76131116-FECE-45A0-A1F4-14CAA611181F}" type="pres">
      <dgm:prSet presAssocID="{A506D68B-A03F-4765-BF0C-C3CE93C86DC3}" presName="sibTrans" presStyleCnt="0"/>
      <dgm:spPr/>
    </dgm:pt>
    <dgm:pt modelId="{7F39EBDE-932F-4626-A0E5-A867023BA26B}" type="pres">
      <dgm:prSet presAssocID="{4BFF1DAD-7EA8-4E07-A481-1D0BC22D2F66}" presName="node" presStyleLbl="node1" presStyleIdx="3" presStyleCnt="6" custLinFactNeighborX="303" custLinFactNeighborY="-9336">
        <dgm:presLayoutVars>
          <dgm:bulletEnabled val="1"/>
        </dgm:presLayoutVars>
      </dgm:prSet>
      <dgm:spPr/>
      <dgm:t>
        <a:bodyPr/>
        <a:lstStyle/>
        <a:p>
          <a:endParaRPr lang="en-US"/>
        </a:p>
      </dgm:t>
    </dgm:pt>
    <dgm:pt modelId="{CC56DD29-0A96-4651-A563-DEC91BF0AFCB}" type="pres">
      <dgm:prSet presAssocID="{6DE31624-69EA-42C4-9C9D-15DDAC85625F}" presName="sibTrans" presStyleCnt="0"/>
      <dgm:spPr/>
    </dgm:pt>
    <dgm:pt modelId="{22AA85AE-098C-4695-B521-46EF91497EE4}" type="pres">
      <dgm:prSet presAssocID="{F8897357-7FE3-4EC4-B4B8-B1B346D5D96E}" presName="node" presStyleLbl="node1" presStyleIdx="4" presStyleCnt="6" custScaleX="104850" custLinFactX="2806" custLinFactNeighborX="100000" custLinFactNeighborY="-9217">
        <dgm:presLayoutVars>
          <dgm:bulletEnabled val="1"/>
        </dgm:presLayoutVars>
      </dgm:prSet>
      <dgm:spPr/>
      <dgm:t>
        <a:bodyPr/>
        <a:lstStyle/>
        <a:p>
          <a:endParaRPr lang="en-US"/>
        </a:p>
      </dgm:t>
    </dgm:pt>
    <dgm:pt modelId="{2E84A717-A424-4F64-A104-6AA17E050249}" type="pres">
      <dgm:prSet presAssocID="{D393FF59-0A51-48BE-830A-7AC7EED6824B}" presName="sibTrans" presStyleCnt="0"/>
      <dgm:spPr/>
    </dgm:pt>
    <dgm:pt modelId="{E1811415-6307-4551-B3CD-61FE6468F15C}" type="pres">
      <dgm:prSet presAssocID="{96F7F0CD-FE62-414D-A568-D4A85AC1813D}" presName="node" presStyleLbl="node1" presStyleIdx="5" presStyleCnt="6" custLinFactY="-14506" custLinFactNeighborX="-8300" custLinFactNeighborY="-100000">
        <dgm:presLayoutVars>
          <dgm:bulletEnabled val="1"/>
        </dgm:presLayoutVars>
      </dgm:prSet>
      <dgm:spPr/>
      <dgm:t>
        <a:bodyPr/>
        <a:lstStyle/>
        <a:p>
          <a:endParaRPr lang="en-US"/>
        </a:p>
      </dgm:t>
    </dgm:pt>
  </dgm:ptLst>
  <dgm:cxnLst>
    <dgm:cxn modelId="{042FB173-E9B0-4446-9636-BAC0DBAF1930}" srcId="{96D75C12-C4AA-4C2C-86A8-59A0D493F6D8}" destId="{F8897357-7FE3-4EC4-B4B8-B1B346D5D96E}" srcOrd="4" destOrd="0" parTransId="{C97BBF22-DB3D-4BE1-BC2B-F1A5F4B54EFB}" sibTransId="{D393FF59-0A51-48BE-830A-7AC7EED6824B}"/>
    <dgm:cxn modelId="{7C2328CE-EF8D-448A-BAFC-EA8B56359797}" type="presOf" srcId="{F8897357-7FE3-4EC4-B4B8-B1B346D5D96E}" destId="{22AA85AE-098C-4695-B521-46EF91497EE4}" srcOrd="0" destOrd="0" presId="urn:microsoft.com/office/officeart/2005/8/layout/default"/>
    <dgm:cxn modelId="{5A1E384E-D4AC-4EB6-8287-089FAFC4D7A5}" srcId="{96D75C12-C4AA-4C2C-86A8-59A0D493F6D8}" destId="{4DD732DD-DEF7-46D3-ABC3-775E43E94618}" srcOrd="2" destOrd="0" parTransId="{3C6E7569-241E-4775-8843-FAF201C2EB7B}" sibTransId="{A506D68B-A03F-4765-BF0C-C3CE93C86DC3}"/>
    <dgm:cxn modelId="{594BE1E6-B180-4B10-8749-E4D8064785B4}" srcId="{96D75C12-C4AA-4C2C-86A8-59A0D493F6D8}" destId="{A3F40515-83CA-4013-AFDB-12F3FEB8BDE4}" srcOrd="0" destOrd="0" parTransId="{C2E93020-E690-4355-B7A7-BBB52689FCAF}" sibTransId="{0CA48CDE-1EF9-41C0-AD62-6065E5421BF7}"/>
    <dgm:cxn modelId="{09B6AA81-C457-443C-88DF-DA51976789E7}" type="presOf" srcId="{96F7F0CD-FE62-414D-A568-D4A85AC1813D}" destId="{E1811415-6307-4551-B3CD-61FE6468F15C}" srcOrd="0" destOrd="0" presId="urn:microsoft.com/office/officeart/2005/8/layout/default"/>
    <dgm:cxn modelId="{55FDB910-E273-4741-87B8-A91194DDE3A4}" type="presOf" srcId="{A3F40515-83CA-4013-AFDB-12F3FEB8BDE4}" destId="{DD47AA40-65FA-4545-9786-351D3F20C5A0}" srcOrd="0" destOrd="0" presId="urn:microsoft.com/office/officeart/2005/8/layout/default"/>
    <dgm:cxn modelId="{520188DE-CB2F-4225-B3A3-1CC43D44DC6E}" type="presOf" srcId="{4BFF1DAD-7EA8-4E07-A481-1D0BC22D2F66}" destId="{7F39EBDE-932F-4626-A0E5-A867023BA26B}" srcOrd="0" destOrd="0" presId="urn:microsoft.com/office/officeart/2005/8/layout/default"/>
    <dgm:cxn modelId="{4A57A786-E2AC-4778-B434-27E8790E580C}" type="presOf" srcId="{4DD732DD-DEF7-46D3-ABC3-775E43E94618}" destId="{9630C53E-318E-40CA-8CD4-0344891B62CD}" srcOrd="0" destOrd="0" presId="urn:microsoft.com/office/officeart/2005/8/layout/default"/>
    <dgm:cxn modelId="{892E79C4-343C-4232-BFDB-596C2675572D}" srcId="{96D75C12-C4AA-4C2C-86A8-59A0D493F6D8}" destId="{96F7F0CD-FE62-414D-A568-D4A85AC1813D}" srcOrd="5" destOrd="0" parTransId="{3B8757DA-96F2-4E47-BB87-77498B6AA475}" sibTransId="{BF436419-3E78-46B6-B65A-7849F629C316}"/>
    <dgm:cxn modelId="{64793F5B-6272-45DD-9986-FE79E7E1997C}" srcId="{96D75C12-C4AA-4C2C-86A8-59A0D493F6D8}" destId="{4BFF1DAD-7EA8-4E07-A481-1D0BC22D2F66}" srcOrd="3" destOrd="0" parTransId="{72D81652-D437-448A-81BE-1FED7969122A}" sibTransId="{6DE31624-69EA-42C4-9C9D-15DDAC85625F}"/>
    <dgm:cxn modelId="{1726B354-6AC2-4883-AAAC-8812C5D4B38F}" type="presOf" srcId="{96D75C12-C4AA-4C2C-86A8-59A0D493F6D8}" destId="{3EBCF631-6C83-4640-8CE1-FD811298724C}" srcOrd="0" destOrd="0" presId="urn:microsoft.com/office/officeart/2005/8/layout/default"/>
    <dgm:cxn modelId="{FAEAB07A-A72F-4D0B-B539-0BFF687D4EA8}" type="presOf" srcId="{9FE36628-F6AF-4C8E-9213-75BFFED11A8F}" destId="{D66110E1-2EAC-4FCB-AF77-33C155495106}" srcOrd="0" destOrd="0" presId="urn:microsoft.com/office/officeart/2005/8/layout/default"/>
    <dgm:cxn modelId="{F5CC2915-ED53-4D07-85E4-58B712365D5A}" srcId="{96D75C12-C4AA-4C2C-86A8-59A0D493F6D8}" destId="{9FE36628-F6AF-4C8E-9213-75BFFED11A8F}" srcOrd="1" destOrd="0" parTransId="{5C9BA471-1ACA-4020-BF95-40672DA475ED}" sibTransId="{DF5A0973-E81F-4519-A9C1-DB4A8085F41A}"/>
    <dgm:cxn modelId="{3887C4A9-9A4D-429F-AB74-9F587DAD048D}" type="presParOf" srcId="{3EBCF631-6C83-4640-8CE1-FD811298724C}" destId="{DD47AA40-65FA-4545-9786-351D3F20C5A0}" srcOrd="0" destOrd="0" presId="urn:microsoft.com/office/officeart/2005/8/layout/default"/>
    <dgm:cxn modelId="{2195EECF-A0AF-4342-9065-12C88210D031}" type="presParOf" srcId="{3EBCF631-6C83-4640-8CE1-FD811298724C}" destId="{DF305B1E-23ED-4BFC-880F-068E7CD34098}" srcOrd="1" destOrd="0" presId="urn:microsoft.com/office/officeart/2005/8/layout/default"/>
    <dgm:cxn modelId="{7E6CD199-35DA-46BD-969A-E2DCB32E5589}" type="presParOf" srcId="{3EBCF631-6C83-4640-8CE1-FD811298724C}" destId="{D66110E1-2EAC-4FCB-AF77-33C155495106}" srcOrd="2" destOrd="0" presId="urn:microsoft.com/office/officeart/2005/8/layout/default"/>
    <dgm:cxn modelId="{BE2592E1-9AAE-4E1F-910E-E94D26647616}" type="presParOf" srcId="{3EBCF631-6C83-4640-8CE1-FD811298724C}" destId="{2FFD5C64-B887-41E3-87FB-8C34AE27D05E}" srcOrd="3" destOrd="0" presId="urn:microsoft.com/office/officeart/2005/8/layout/default"/>
    <dgm:cxn modelId="{6FCC0173-9E38-4FE0-903A-13CA7A2E7486}" type="presParOf" srcId="{3EBCF631-6C83-4640-8CE1-FD811298724C}" destId="{9630C53E-318E-40CA-8CD4-0344891B62CD}" srcOrd="4" destOrd="0" presId="urn:microsoft.com/office/officeart/2005/8/layout/default"/>
    <dgm:cxn modelId="{19C6B738-E53C-4EE9-8374-0577F0CB4B87}" type="presParOf" srcId="{3EBCF631-6C83-4640-8CE1-FD811298724C}" destId="{76131116-FECE-45A0-A1F4-14CAA611181F}" srcOrd="5" destOrd="0" presId="urn:microsoft.com/office/officeart/2005/8/layout/default"/>
    <dgm:cxn modelId="{ED5EB923-371A-4878-8510-6277FD95BC9C}" type="presParOf" srcId="{3EBCF631-6C83-4640-8CE1-FD811298724C}" destId="{7F39EBDE-932F-4626-A0E5-A867023BA26B}" srcOrd="6" destOrd="0" presId="urn:microsoft.com/office/officeart/2005/8/layout/default"/>
    <dgm:cxn modelId="{963BB6E7-65BB-40B4-84AF-FC6E75E48FBB}" type="presParOf" srcId="{3EBCF631-6C83-4640-8CE1-FD811298724C}" destId="{CC56DD29-0A96-4651-A563-DEC91BF0AFCB}" srcOrd="7" destOrd="0" presId="urn:microsoft.com/office/officeart/2005/8/layout/default"/>
    <dgm:cxn modelId="{3F2AD969-357D-4FD6-BA20-62E844B11563}" type="presParOf" srcId="{3EBCF631-6C83-4640-8CE1-FD811298724C}" destId="{22AA85AE-098C-4695-B521-46EF91497EE4}" srcOrd="8" destOrd="0" presId="urn:microsoft.com/office/officeart/2005/8/layout/default"/>
    <dgm:cxn modelId="{FAABDFC1-688D-4EF2-9C7A-8548616FA856}" type="presParOf" srcId="{3EBCF631-6C83-4640-8CE1-FD811298724C}" destId="{2E84A717-A424-4F64-A104-6AA17E050249}" srcOrd="9" destOrd="0" presId="urn:microsoft.com/office/officeart/2005/8/layout/default"/>
    <dgm:cxn modelId="{FE80234A-2CEC-4A13-AF3F-CBF6DBE2BD06}" type="presParOf" srcId="{3EBCF631-6C83-4640-8CE1-FD811298724C}" destId="{E1811415-6307-4551-B3CD-61FE6468F15C}" srcOrd="1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F4672F0-D026-42B3-BFEB-9C35C0A435BB}" type="doc">
      <dgm:prSet loTypeId="urn:microsoft.com/office/officeart/2008/layout/LinedList" loCatId="list" qsTypeId="urn:microsoft.com/office/officeart/2005/8/quickstyle/3d1" qsCatId="3D" csTypeId="urn:microsoft.com/office/officeart/2005/8/colors/colorful1" csCatId="colorful" phldr="1"/>
      <dgm:spPr/>
      <dgm:t>
        <a:bodyPr/>
        <a:lstStyle/>
        <a:p>
          <a:endParaRPr lang="en-US"/>
        </a:p>
      </dgm:t>
    </dgm:pt>
    <dgm:pt modelId="{998EAEB0-14EE-42C7-B99D-4E9DC5CE7814}">
      <dgm:prSet custT="1"/>
      <dgm:spPr/>
      <dgm:t>
        <a:bodyPr/>
        <a:lstStyle/>
        <a:p>
          <a:pPr rtl="0"/>
          <a:endParaRPr lang="en-US" sz="3200" b="1" dirty="0" smtClean="0">
            <a:solidFill>
              <a:srgbClr val="002060"/>
            </a:solidFill>
          </a:endParaRPr>
        </a:p>
        <a:p>
          <a:pPr rtl="0"/>
          <a:r>
            <a:rPr lang="en-US" sz="3200" b="1" dirty="0" smtClean="0">
              <a:solidFill>
                <a:srgbClr val="002060"/>
              </a:solidFill>
            </a:rPr>
            <a:t>    Some important causes of secondary hyperlipidemia</a:t>
          </a:r>
          <a:r>
            <a:rPr lang="en-US" sz="2400" dirty="0" smtClean="0"/>
            <a:t/>
          </a:r>
          <a:br>
            <a:rPr lang="en-US" sz="2400" dirty="0" smtClean="0"/>
          </a:br>
          <a:endParaRPr lang="en-US" sz="2400" dirty="0"/>
        </a:p>
      </dgm:t>
    </dgm:pt>
    <dgm:pt modelId="{6C25D915-0A2D-489B-963D-FB4C81A473B5}" type="parTrans" cxnId="{C7E884F8-7B3D-4A20-BF2B-F00A3BFD24CE}">
      <dgm:prSet/>
      <dgm:spPr/>
      <dgm:t>
        <a:bodyPr/>
        <a:lstStyle/>
        <a:p>
          <a:endParaRPr lang="en-US"/>
        </a:p>
      </dgm:t>
    </dgm:pt>
    <dgm:pt modelId="{40A1D122-5141-4B54-AF47-BA45EA71C807}" type="sibTrans" cxnId="{C7E884F8-7B3D-4A20-BF2B-F00A3BFD24CE}">
      <dgm:prSet/>
      <dgm:spPr/>
      <dgm:t>
        <a:bodyPr/>
        <a:lstStyle/>
        <a:p>
          <a:endParaRPr lang="en-US"/>
        </a:p>
      </dgm:t>
    </dgm:pt>
    <dgm:pt modelId="{15AA5E91-973D-4175-889C-76E85ECA8B03}" type="pres">
      <dgm:prSet presAssocID="{EF4672F0-D026-42B3-BFEB-9C35C0A435BB}" presName="vert0" presStyleCnt="0">
        <dgm:presLayoutVars>
          <dgm:dir/>
          <dgm:animOne val="branch"/>
          <dgm:animLvl val="lvl"/>
        </dgm:presLayoutVars>
      </dgm:prSet>
      <dgm:spPr/>
      <dgm:t>
        <a:bodyPr/>
        <a:lstStyle/>
        <a:p>
          <a:endParaRPr lang="en-US"/>
        </a:p>
      </dgm:t>
    </dgm:pt>
    <dgm:pt modelId="{291A8F9B-DCDA-44F5-9CDF-FBCC9DDFAEF7}" type="pres">
      <dgm:prSet presAssocID="{998EAEB0-14EE-42C7-B99D-4E9DC5CE7814}" presName="thickLine" presStyleLbl="alignNode1" presStyleIdx="0" presStyleCnt="1"/>
      <dgm:spPr/>
    </dgm:pt>
    <dgm:pt modelId="{EFD64E81-B936-4290-B156-9431001530A6}" type="pres">
      <dgm:prSet presAssocID="{998EAEB0-14EE-42C7-B99D-4E9DC5CE7814}" presName="horz1" presStyleCnt="0"/>
      <dgm:spPr/>
    </dgm:pt>
    <dgm:pt modelId="{61B2A49A-3094-43A4-9A18-2E476AC2A7BE}" type="pres">
      <dgm:prSet presAssocID="{998EAEB0-14EE-42C7-B99D-4E9DC5CE7814}" presName="tx1" presStyleLbl="revTx" presStyleIdx="0" presStyleCnt="1"/>
      <dgm:spPr/>
      <dgm:t>
        <a:bodyPr/>
        <a:lstStyle/>
        <a:p>
          <a:endParaRPr lang="en-US"/>
        </a:p>
      </dgm:t>
    </dgm:pt>
    <dgm:pt modelId="{69A88709-7840-4093-A43F-15E1CF5A958D}" type="pres">
      <dgm:prSet presAssocID="{998EAEB0-14EE-42C7-B99D-4E9DC5CE7814}" presName="vert1" presStyleCnt="0"/>
      <dgm:spPr/>
    </dgm:pt>
  </dgm:ptLst>
  <dgm:cxnLst>
    <dgm:cxn modelId="{70F0B07D-DCE9-4F21-AA19-DE6E12F43F79}" type="presOf" srcId="{998EAEB0-14EE-42C7-B99D-4E9DC5CE7814}" destId="{61B2A49A-3094-43A4-9A18-2E476AC2A7BE}" srcOrd="0" destOrd="0" presId="urn:microsoft.com/office/officeart/2008/layout/LinedList"/>
    <dgm:cxn modelId="{C7E884F8-7B3D-4A20-BF2B-F00A3BFD24CE}" srcId="{EF4672F0-D026-42B3-BFEB-9C35C0A435BB}" destId="{998EAEB0-14EE-42C7-B99D-4E9DC5CE7814}" srcOrd="0" destOrd="0" parTransId="{6C25D915-0A2D-489B-963D-FB4C81A473B5}" sibTransId="{40A1D122-5141-4B54-AF47-BA45EA71C807}"/>
    <dgm:cxn modelId="{D2714961-EBDB-4D55-B007-7BD26A95A8F6}" type="presOf" srcId="{EF4672F0-D026-42B3-BFEB-9C35C0A435BB}" destId="{15AA5E91-973D-4175-889C-76E85ECA8B03}" srcOrd="0" destOrd="0" presId="urn:microsoft.com/office/officeart/2008/layout/LinedList"/>
    <dgm:cxn modelId="{7698C7A1-C3C8-4691-BBDD-EE3ECFACF0E1}" type="presParOf" srcId="{15AA5E91-973D-4175-889C-76E85ECA8B03}" destId="{291A8F9B-DCDA-44F5-9CDF-FBCC9DDFAEF7}" srcOrd="0" destOrd="0" presId="urn:microsoft.com/office/officeart/2008/layout/LinedList"/>
    <dgm:cxn modelId="{832A76A7-BB9F-4E99-8CE3-F6191A470A7F}" type="presParOf" srcId="{15AA5E91-973D-4175-889C-76E85ECA8B03}" destId="{EFD64E81-B936-4290-B156-9431001530A6}" srcOrd="1" destOrd="0" presId="urn:microsoft.com/office/officeart/2008/layout/LinedList"/>
    <dgm:cxn modelId="{064F54E2-4DF2-45D9-8F3E-795480C48E48}" type="presParOf" srcId="{EFD64E81-B936-4290-B156-9431001530A6}" destId="{61B2A49A-3094-43A4-9A18-2E476AC2A7BE}" srcOrd="0" destOrd="0" presId="urn:microsoft.com/office/officeart/2008/layout/LinedList"/>
    <dgm:cxn modelId="{C01AD096-7F44-4979-A205-C281EE0452DB}" type="presParOf" srcId="{EFD64E81-B936-4290-B156-9431001530A6}" destId="{69A88709-7840-4093-A43F-15E1CF5A95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DBA9A13-6E68-4C2E-8B7C-770D92FCA0B9}"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n-US"/>
        </a:p>
      </dgm:t>
    </dgm:pt>
    <dgm:pt modelId="{D0A9EB96-8D74-4865-89D4-15BD06C5CCD6}">
      <dgm:prSet/>
      <dgm:spPr/>
      <dgm:t>
        <a:bodyPr/>
        <a:lstStyle/>
        <a:p>
          <a:pPr rtl="0"/>
          <a:r>
            <a:rPr lang="en-US" dirty="0" smtClean="0"/>
            <a:t>Predominant hypercholesterolemia:</a:t>
          </a:r>
        </a:p>
        <a:p>
          <a:pPr rtl="0"/>
          <a:r>
            <a:rPr lang="en-US" dirty="0" smtClean="0"/>
            <a:t>Hypothyroidism, Nephrotic syndrome ,Cholestasis, e.g. primary biliary cirrhosis </a:t>
          </a:r>
          <a:endParaRPr lang="en-US" dirty="0"/>
        </a:p>
      </dgm:t>
    </dgm:pt>
    <dgm:pt modelId="{2D3C3CCA-F503-48C0-8585-2D916B184BAF}" type="parTrans" cxnId="{B09BA56E-C109-45E1-B606-9A07ABB52084}">
      <dgm:prSet/>
      <dgm:spPr/>
      <dgm:t>
        <a:bodyPr/>
        <a:lstStyle/>
        <a:p>
          <a:endParaRPr lang="en-US"/>
        </a:p>
      </dgm:t>
    </dgm:pt>
    <dgm:pt modelId="{859E98F4-07F0-4A90-A67F-087A54201F07}" type="sibTrans" cxnId="{B09BA56E-C109-45E1-B606-9A07ABB52084}">
      <dgm:prSet/>
      <dgm:spPr/>
      <dgm:t>
        <a:bodyPr/>
        <a:lstStyle/>
        <a:p>
          <a:endParaRPr lang="en-US"/>
        </a:p>
      </dgm:t>
    </dgm:pt>
    <dgm:pt modelId="{316FFCED-8C60-4581-BDA0-CF1227DDEDCA}">
      <dgm:prSet/>
      <dgm:spPr/>
      <dgm:t>
        <a:bodyPr/>
        <a:lstStyle/>
        <a:p>
          <a:pPr rtl="0"/>
          <a:r>
            <a:rPr lang="en-US" dirty="0" smtClean="0"/>
            <a:t>Predominant hypertriglyceridemia: </a:t>
          </a:r>
        </a:p>
        <a:p>
          <a:pPr rtl="0"/>
          <a:r>
            <a:rPr lang="en-US" dirty="0" smtClean="0"/>
            <a:t> alcohol excess, Obesity, Diabetes mellitus, metabolic syndrome and Chronic kidney disease</a:t>
          </a:r>
          <a:endParaRPr lang="en-US" dirty="0"/>
        </a:p>
      </dgm:t>
    </dgm:pt>
    <dgm:pt modelId="{7E7927A9-B6A9-4C5F-9849-6FE1CC97D8FF}" type="parTrans" cxnId="{29AC4811-69B1-4BD0-B5F8-94CAC8F31876}">
      <dgm:prSet/>
      <dgm:spPr/>
      <dgm:t>
        <a:bodyPr/>
        <a:lstStyle/>
        <a:p>
          <a:endParaRPr lang="en-US"/>
        </a:p>
      </dgm:t>
    </dgm:pt>
    <dgm:pt modelId="{341CB9FD-AB90-4680-BF91-A8C71784333B}" type="sibTrans" cxnId="{29AC4811-69B1-4BD0-B5F8-94CAC8F31876}">
      <dgm:prSet/>
      <dgm:spPr/>
      <dgm:t>
        <a:bodyPr/>
        <a:lstStyle/>
        <a:p>
          <a:endParaRPr lang="en-US"/>
        </a:p>
      </dgm:t>
    </dgm:pt>
    <dgm:pt modelId="{8821BB84-112E-472B-8863-0B2C44E3045E}" type="pres">
      <dgm:prSet presAssocID="{EDBA9A13-6E68-4C2E-8B7C-770D92FCA0B9}" presName="hierChild1" presStyleCnt="0">
        <dgm:presLayoutVars>
          <dgm:orgChart val="1"/>
          <dgm:chPref val="1"/>
          <dgm:dir/>
          <dgm:animOne val="branch"/>
          <dgm:animLvl val="lvl"/>
          <dgm:resizeHandles/>
        </dgm:presLayoutVars>
      </dgm:prSet>
      <dgm:spPr/>
      <dgm:t>
        <a:bodyPr/>
        <a:lstStyle/>
        <a:p>
          <a:endParaRPr lang="en-US"/>
        </a:p>
      </dgm:t>
    </dgm:pt>
    <dgm:pt modelId="{F8B0F1F0-B3B3-498C-99DF-0FD883A64126}" type="pres">
      <dgm:prSet presAssocID="{D0A9EB96-8D74-4865-89D4-15BD06C5CCD6}" presName="hierRoot1" presStyleCnt="0">
        <dgm:presLayoutVars>
          <dgm:hierBranch val="init"/>
        </dgm:presLayoutVars>
      </dgm:prSet>
      <dgm:spPr/>
    </dgm:pt>
    <dgm:pt modelId="{7C0B8C8B-89DD-4CD9-8237-5E4C49BECE40}" type="pres">
      <dgm:prSet presAssocID="{D0A9EB96-8D74-4865-89D4-15BD06C5CCD6}" presName="rootComposite1" presStyleCnt="0"/>
      <dgm:spPr/>
    </dgm:pt>
    <dgm:pt modelId="{F8A9903A-6095-4220-B527-47B9BD545CA4}" type="pres">
      <dgm:prSet presAssocID="{D0A9EB96-8D74-4865-89D4-15BD06C5CCD6}" presName="rootText1" presStyleLbl="node0" presStyleIdx="0" presStyleCnt="2">
        <dgm:presLayoutVars>
          <dgm:chPref val="3"/>
        </dgm:presLayoutVars>
      </dgm:prSet>
      <dgm:spPr/>
      <dgm:t>
        <a:bodyPr/>
        <a:lstStyle/>
        <a:p>
          <a:endParaRPr lang="en-US"/>
        </a:p>
      </dgm:t>
    </dgm:pt>
    <dgm:pt modelId="{DBE79ACD-DFC2-4879-A49C-F81567943D0E}" type="pres">
      <dgm:prSet presAssocID="{D0A9EB96-8D74-4865-89D4-15BD06C5CCD6}" presName="rootConnector1" presStyleLbl="node1" presStyleIdx="0" presStyleCnt="0"/>
      <dgm:spPr/>
      <dgm:t>
        <a:bodyPr/>
        <a:lstStyle/>
        <a:p>
          <a:endParaRPr lang="en-US"/>
        </a:p>
      </dgm:t>
    </dgm:pt>
    <dgm:pt modelId="{CF5E5A93-71E9-4FAE-A1DC-545D08AB7529}" type="pres">
      <dgm:prSet presAssocID="{D0A9EB96-8D74-4865-89D4-15BD06C5CCD6}" presName="hierChild2" presStyleCnt="0"/>
      <dgm:spPr/>
    </dgm:pt>
    <dgm:pt modelId="{8C0BB698-DB54-4686-B5E7-06430BF779BA}" type="pres">
      <dgm:prSet presAssocID="{D0A9EB96-8D74-4865-89D4-15BD06C5CCD6}" presName="hierChild3" presStyleCnt="0"/>
      <dgm:spPr/>
    </dgm:pt>
    <dgm:pt modelId="{C612184D-B558-4BC4-9346-2855559682D0}" type="pres">
      <dgm:prSet presAssocID="{316FFCED-8C60-4581-BDA0-CF1227DDEDCA}" presName="hierRoot1" presStyleCnt="0">
        <dgm:presLayoutVars>
          <dgm:hierBranch val="init"/>
        </dgm:presLayoutVars>
      </dgm:prSet>
      <dgm:spPr/>
    </dgm:pt>
    <dgm:pt modelId="{ECA5CD25-0F6C-479E-8310-F635E1F7F997}" type="pres">
      <dgm:prSet presAssocID="{316FFCED-8C60-4581-BDA0-CF1227DDEDCA}" presName="rootComposite1" presStyleCnt="0"/>
      <dgm:spPr/>
    </dgm:pt>
    <dgm:pt modelId="{A1D979BE-DB65-47F6-85E1-9524DA156E08}" type="pres">
      <dgm:prSet presAssocID="{316FFCED-8C60-4581-BDA0-CF1227DDEDCA}" presName="rootText1" presStyleLbl="node0" presStyleIdx="1" presStyleCnt="2">
        <dgm:presLayoutVars>
          <dgm:chPref val="3"/>
        </dgm:presLayoutVars>
      </dgm:prSet>
      <dgm:spPr/>
      <dgm:t>
        <a:bodyPr/>
        <a:lstStyle/>
        <a:p>
          <a:endParaRPr lang="en-US"/>
        </a:p>
      </dgm:t>
    </dgm:pt>
    <dgm:pt modelId="{FBB724A7-3E77-4345-A94D-09CE642D2082}" type="pres">
      <dgm:prSet presAssocID="{316FFCED-8C60-4581-BDA0-CF1227DDEDCA}" presName="rootConnector1" presStyleLbl="node1" presStyleIdx="0" presStyleCnt="0"/>
      <dgm:spPr/>
      <dgm:t>
        <a:bodyPr/>
        <a:lstStyle/>
        <a:p>
          <a:endParaRPr lang="en-US"/>
        </a:p>
      </dgm:t>
    </dgm:pt>
    <dgm:pt modelId="{344C4F40-000B-4718-AD0E-2F28D276F780}" type="pres">
      <dgm:prSet presAssocID="{316FFCED-8C60-4581-BDA0-CF1227DDEDCA}" presName="hierChild2" presStyleCnt="0"/>
      <dgm:spPr/>
    </dgm:pt>
    <dgm:pt modelId="{633F7F6A-55C4-4BF2-B9BA-8F515FEFA0D5}" type="pres">
      <dgm:prSet presAssocID="{316FFCED-8C60-4581-BDA0-CF1227DDEDCA}" presName="hierChild3" presStyleCnt="0"/>
      <dgm:spPr/>
    </dgm:pt>
  </dgm:ptLst>
  <dgm:cxnLst>
    <dgm:cxn modelId="{B09BA56E-C109-45E1-B606-9A07ABB52084}" srcId="{EDBA9A13-6E68-4C2E-8B7C-770D92FCA0B9}" destId="{D0A9EB96-8D74-4865-89D4-15BD06C5CCD6}" srcOrd="0" destOrd="0" parTransId="{2D3C3CCA-F503-48C0-8585-2D916B184BAF}" sibTransId="{859E98F4-07F0-4A90-A67F-087A54201F07}"/>
    <dgm:cxn modelId="{4417B6D3-83C7-4552-B25F-D1018D944CF4}" type="presOf" srcId="{D0A9EB96-8D74-4865-89D4-15BD06C5CCD6}" destId="{DBE79ACD-DFC2-4879-A49C-F81567943D0E}" srcOrd="1" destOrd="0" presId="urn:microsoft.com/office/officeart/2005/8/layout/orgChart1"/>
    <dgm:cxn modelId="{4D8F5003-EE60-4F4C-9D3D-33E952E2A3C7}" type="presOf" srcId="{EDBA9A13-6E68-4C2E-8B7C-770D92FCA0B9}" destId="{8821BB84-112E-472B-8863-0B2C44E3045E}" srcOrd="0" destOrd="0" presId="urn:microsoft.com/office/officeart/2005/8/layout/orgChart1"/>
    <dgm:cxn modelId="{14723AA3-8508-4B87-B7EE-B4AEEFC62A24}" type="presOf" srcId="{D0A9EB96-8D74-4865-89D4-15BD06C5CCD6}" destId="{F8A9903A-6095-4220-B527-47B9BD545CA4}" srcOrd="0" destOrd="0" presId="urn:microsoft.com/office/officeart/2005/8/layout/orgChart1"/>
    <dgm:cxn modelId="{29AC4811-69B1-4BD0-B5F8-94CAC8F31876}" srcId="{EDBA9A13-6E68-4C2E-8B7C-770D92FCA0B9}" destId="{316FFCED-8C60-4581-BDA0-CF1227DDEDCA}" srcOrd="1" destOrd="0" parTransId="{7E7927A9-B6A9-4C5F-9849-6FE1CC97D8FF}" sibTransId="{341CB9FD-AB90-4680-BF91-A8C71784333B}"/>
    <dgm:cxn modelId="{FECB68DA-95B3-44BD-80E1-6AB84E88122E}" type="presOf" srcId="{316FFCED-8C60-4581-BDA0-CF1227DDEDCA}" destId="{A1D979BE-DB65-47F6-85E1-9524DA156E08}" srcOrd="0" destOrd="0" presId="urn:microsoft.com/office/officeart/2005/8/layout/orgChart1"/>
    <dgm:cxn modelId="{263D19D6-4FAE-4AE6-BCBB-AD252A094B8E}" type="presOf" srcId="{316FFCED-8C60-4581-BDA0-CF1227DDEDCA}" destId="{FBB724A7-3E77-4345-A94D-09CE642D2082}" srcOrd="1" destOrd="0" presId="urn:microsoft.com/office/officeart/2005/8/layout/orgChart1"/>
    <dgm:cxn modelId="{0F1821D8-7BEB-4AA1-A080-07C1767176E2}" type="presParOf" srcId="{8821BB84-112E-472B-8863-0B2C44E3045E}" destId="{F8B0F1F0-B3B3-498C-99DF-0FD883A64126}" srcOrd="0" destOrd="0" presId="urn:microsoft.com/office/officeart/2005/8/layout/orgChart1"/>
    <dgm:cxn modelId="{3122C91E-D3B1-47BE-B075-9FDEFB34B932}" type="presParOf" srcId="{F8B0F1F0-B3B3-498C-99DF-0FD883A64126}" destId="{7C0B8C8B-89DD-4CD9-8237-5E4C49BECE40}" srcOrd="0" destOrd="0" presId="urn:microsoft.com/office/officeart/2005/8/layout/orgChart1"/>
    <dgm:cxn modelId="{147E5487-137F-4CE4-AE14-0BDC18880B8F}" type="presParOf" srcId="{7C0B8C8B-89DD-4CD9-8237-5E4C49BECE40}" destId="{F8A9903A-6095-4220-B527-47B9BD545CA4}" srcOrd="0" destOrd="0" presId="urn:microsoft.com/office/officeart/2005/8/layout/orgChart1"/>
    <dgm:cxn modelId="{8D3D0BE2-F9B4-434C-9487-14E713E1555E}" type="presParOf" srcId="{7C0B8C8B-89DD-4CD9-8237-5E4C49BECE40}" destId="{DBE79ACD-DFC2-4879-A49C-F81567943D0E}" srcOrd="1" destOrd="0" presId="urn:microsoft.com/office/officeart/2005/8/layout/orgChart1"/>
    <dgm:cxn modelId="{B3352C77-97C3-4708-9AEA-D1CB3E1062AE}" type="presParOf" srcId="{F8B0F1F0-B3B3-498C-99DF-0FD883A64126}" destId="{CF5E5A93-71E9-4FAE-A1DC-545D08AB7529}" srcOrd="1" destOrd="0" presId="urn:microsoft.com/office/officeart/2005/8/layout/orgChart1"/>
    <dgm:cxn modelId="{482F5BA4-D09B-4966-9F5F-FEF4C1DEF50A}" type="presParOf" srcId="{F8B0F1F0-B3B3-498C-99DF-0FD883A64126}" destId="{8C0BB698-DB54-4686-B5E7-06430BF779BA}" srcOrd="2" destOrd="0" presId="urn:microsoft.com/office/officeart/2005/8/layout/orgChart1"/>
    <dgm:cxn modelId="{DF866452-3DF3-4669-A523-0856DB3E3222}" type="presParOf" srcId="{8821BB84-112E-472B-8863-0B2C44E3045E}" destId="{C612184D-B558-4BC4-9346-2855559682D0}" srcOrd="1" destOrd="0" presId="urn:microsoft.com/office/officeart/2005/8/layout/orgChart1"/>
    <dgm:cxn modelId="{7079148E-DC1F-4C29-9CA1-5A5F8FACD73D}" type="presParOf" srcId="{C612184D-B558-4BC4-9346-2855559682D0}" destId="{ECA5CD25-0F6C-479E-8310-F635E1F7F997}" srcOrd="0" destOrd="0" presId="urn:microsoft.com/office/officeart/2005/8/layout/orgChart1"/>
    <dgm:cxn modelId="{D846BEE3-72BE-4A8F-9740-BF36189D1E18}" type="presParOf" srcId="{ECA5CD25-0F6C-479E-8310-F635E1F7F997}" destId="{A1D979BE-DB65-47F6-85E1-9524DA156E08}" srcOrd="0" destOrd="0" presId="urn:microsoft.com/office/officeart/2005/8/layout/orgChart1"/>
    <dgm:cxn modelId="{13E6039E-C39B-47C9-AD22-57448CC10BF8}" type="presParOf" srcId="{ECA5CD25-0F6C-479E-8310-F635E1F7F997}" destId="{FBB724A7-3E77-4345-A94D-09CE642D2082}" srcOrd="1" destOrd="0" presId="urn:microsoft.com/office/officeart/2005/8/layout/orgChart1"/>
    <dgm:cxn modelId="{06CBD8C8-BE13-4646-A825-4792BED8957E}" type="presParOf" srcId="{C612184D-B558-4BC4-9346-2855559682D0}" destId="{344C4F40-000B-4718-AD0E-2F28D276F780}" srcOrd="1" destOrd="0" presId="urn:microsoft.com/office/officeart/2005/8/layout/orgChart1"/>
    <dgm:cxn modelId="{6DA07126-1EF8-40BB-9801-56B35501EA92}" type="presParOf" srcId="{C612184D-B558-4BC4-9346-2855559682D0}" destId="{633F7F6A-55C4-4BF2-B9BA-8F515FEFA0D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96C4873-5CB6-4B62-AE80-806CB29FF6D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9DC122F-2C04-4994-98DA-CEDCE554C020}">
      <dgm:prSet custT="1"/>
      <dgm:spPr/>
      <dgm:t>
        <a:bodyPr/>
        <a:lstStyle/>
        <a:p>
          <a:pPr rtl="0"/>
          <a:r>
            <a:rPr lang="en-US" sz="3600" b="1" dirty="0" smtClean="0">
              <a:solidFill>
                <a:srgbClr val="002060"/>
              </a:solidFill>
            </a:rPr>
            <a:t>Treatment of </a:t>
          </a:r>
          <a:r>
            <a:rPr lang="en-US" sz="3600" b="1" dirty="0" err="1" smtClean="0">
              <a:solidFill>
                <a:srgbClr val="002060"/>
              </a:solidFill>
            </a:rPr>
            <a:t>Hyperlipoproteinaemia</a:t>
          </a:r>
          <a:r>
            <a:rPr lang="en-US" sz="1600" dirty="0" smtClean="0"/>
            <a:t/>
          </a:r>
          <a:br>
            <a:rPr lang="en-US" sz="1600" dirty="0" smtClean="0"/>
          </a:br>
          <a:endParaRPr lang="en-US" sz="1600" dirty="0"/>
        </a:p>
      </dgm:t>
    </dgm:pt>
    <dgm:pt modelId="{F350F682-376F-4CA8-949B-6C0AD1767B25}" type="parTrans" cxnId="{4D695234-4BF0-41EE-80FF-4838038095FD}">
      <dgm:prSet/>
      <dgm:spPr/>
      <dgm:t>
        <a:bodyPr/>
        <a:lstStyle/>
        <a:p>
          <a:endParaRPr lang="en-US"/>
        </a:p>
      </dgm:t>
    </dgm:pt>
    <dgm:pt modelId="{310319CB-72B9-41C1-9EB4-8D164B603339}" type="sibTrans" cxnId="{4D695234-4BF0-41EE-80FF-4838038095FD}">
      <dgm:prSet/>
      <dgm:spPr/>
      <dgm:t>
        <a:bodyPr/>
        <a:lstStyle/>
        <a:p>
          <a:endParaRPr lang="en-US"/>
        </a:p>
      </dgm:t>
    </dgm:pt>
    <dgm:pt modelId="{76367E18-769D-453D-9E3E-3AF92BD8AAA3}" type="pres">
      <dgm:prSet presAssocID="{496C4873-5CB6-4B62-AE80-806CB29FF6D0}" presName="vert0" presStyleCnt="0">
        <dgm:presLayoutVars>
          <dgm:dir/>
          <dgm:animOne val="branch"/>
          <dgm:animLvl val="lvl"/>
        </dgm:presLayoutVars>
      </dgm:prSet>
      <dgm:spPr/>
      <dgm:t>
        <a:bodyPr/>
        <a:lstStyle/>
        <a:p>
          <a:endParaRPr lang="en-US"/>
        </a:p>
      </dgm:t>
    </dgm:pt>
    <dgm:pt modelId="{1B25A7EF-1111-4D04-85FF-4CA1EB99C3AD}" type="pres">
      <dgm:prSet presAssocID="{09DC122F-2C04-4994-98DA-CEDCE554C020}" presName="thickLine" presStyleLbl="alignNode1" presStyleIdx="0" presStyleCnt="1"/>
      <dgm:spPr/>
    </dgm:pt>
    <dgm:pt modelId="{7BBBD1F5-CAA5-4E9E-912E-E72F0B23C2DA}" type="pres">
      <dgm:prSet presAssocID="{09DC122F-2C04-4994-98DA-CEDCE554C020}" presName="horz1" presStyleCnt="0"/>
      <dgm:spPr/>
    </dgm:pt>
    <dgm:pt modelId="{50D70AD2-8921-483A-A598-0733CDC131A2}" type="pres">
      <dgm:prSet presAssocID="{09DC122F-2C04-4994-98DA-CEDCE554C020}" presName="tx1" presStyleLbl="revTx" presStyleIdx="0" presStyleCnt="1"/>
      <dgm:spPr/>
      <dgm:t>
        <a:bodyPr/>
        <a:lstStyle/>
        <a:p>
          <a:endParaRPr lang="en-US"/>
        </a:p>
      </dgm:t>
    </dgm:pt>
    <dgm:pt modelId="{3B984ECB-973B-44A7-A41B-D12E47753253}" type="pres">
      <dgm:prSet presAssocID="{09DC122F-2C04-4994-98DA-CEDCE554C020}" presName="vert1" presStyleCnt="0"/>
      <dgm:spPr/>
    </dgm:pt>
  </dgm:ptLst>
  <dgm:cxnLst>
    <dgm:cxn modelId="{9A6387F2-91CC-431D-83E4-790EEFD215EE}" type="presOf" srcId="{496C4873-5CB6-4B62-AE80-806CB29FF6D0}" destId="{76367E18-769D-453D-9E3E-3AF92BD8AAA3}" srcOrd="0" destOrd="0" presId="urn:microsoft.com/office/officeart/2008/layout/LinedList"/>
    <dgm:cxn modelId="{4D695234-4BF0-41EE-80FF-4838038095FD}" srcId="{496C4873-5CB6-4B62-AE80-806CB29FF6D0}" destId="{09DC122F-2C04-4994-98DA-CEDCE554C020}" srcOrd="0" destOrd="0" parTransId="{F350F682-376F-4CA8-949B-6C0AD1767B25}" sibTransId="{310319CB-72B9-41C1-9EB4-8D164B603339}"/>
    <dgm:cxn modelId="{76EBC9A6-E109-42F3-949A-B9985854DE4E}" type="presOf" srcId="{09DC122F-2C04-4994-98DA-CEDCE554C020}" destId="{50D70AD2-8921-483A-A598-0733CDC131A2}" srcOrd="0" destOrd="0" presId="urn:microsoft.com/office/officeart/2008/layout/LinedList"/>
    <dgm:cxn modelId="{5424C346-FD24-4E26-AC22-BF8B85CBE51C}" type="presParOf" srcId="{76367E18-769D-453D-9E3E-3AF92BD8AAA3}" destId="{1B25A7EF-1111-4D04-85FF-4CA1EB99C3AD}" srcOrd="0" destOrd="0" presId="urn:microsoft.com/office/officeart/2008/layout/LinedList"/>
    <dgm:cxn modelId="{42AEEC12-680B-4304-8304-3A839A06164A}" type="presParOf" srcId="{76367E18-769D-453D-9E3E-3AF92BD8AAA3}" destId="{7BBBD1F5-CAA5-4E9E-912E-E72F0B23C2DA}" srcOrd="1" destOrd="0" presId="urn:microsoft.com/office/officeart/2008/layout/LinedList"/>
    <dgm:cxn modelId="{9EA23EF1-55F1-4279-BF46-9E46B047806D}" type="presParOf" srcId="{7BBBD1F5-CAA5-4E9E-912E-E72F0B23C2DA}" destId="{50D70AD2-8921-483A-A598-0733CDC131A2}" srcOrd="0" destOrd="0" presId="urn:microsoft.com/office/officeart/2008/layout/LinedList"/>
    <dgm:cxn modelId="{17EE6E69-6307-475B-8E8C-C32252B278B8}" type="presParOf" srcId="{7BBBD1F5-CAA5-4E9E-912E-E72F0B23C2DA}" destId="{3B984ECB-973B-44A7-A41B-D12E477532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8D55925-E74E-4735-9AF9-EE2AFB02F02A}"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C6E81065-50EA-4192-A893-9A351C34DB02}">
      <dgm:prSet/>
      <dgm:spPr/>
      <dgm:t>
        <a:bodyPr/>
        <a:lstStyle/>
        <a:p>
          <a:pPr rtl="0"/>
          <a:r>
            <a:rPr lang="en-US" b="1" i="0" baseline="0" dirty="0" smtClean="0"/>
            <a:t>Lifestyle Modifications:</a:t>
          </a:r>
          <a:endParaRPr lang="en-US" dirty="0"/>
        </a:p>
      </dgm:t>
    </dgm:pt>
    <dgm:pt modelId="{811E2256-0CEF-47A3-939C-1BFE9D3887F3}" type="parTrans" cxnId="{BA1B5178-A23B-4A5E-8E4C-C8F30997D6D9}">
      <dgm:prSet/>
      <dgm:spPr/>
      <dgm:t>
        <a:bodyPr/>
        <a:lstStyle/>
        <a:p>
          <a:endParaRPr lang="en-US"/>
        </a:p>
      </dgm:t>
    </dgm:pt>
    <dgm:pt modelId="{904D1849-24DF-4354-8295-00DA232625DF}" type="sibTrans" cxnId="{BA1B5178-A23B-4A5E-8E4C-C8F30997D6D9}">
      <dgm:prSet/>
      <dgm:spPr/>
      <dgm:t>
        <a:bodyPr/>
        <a:lstStyle/>
        <a:p>
          <a:endParaRPr lang="en-US"/>
        </a:p>
      </dgm:t>
    </dgm:pt>
    <dgm:pt modelId="{887ECD60-6977-493B-879A-FDBC76F4E637}">
      <dgm:prSet/>
      <dgm:spPr/>
      <dgm:t>
        <a:bodyPr/>
        <a:lstStyle/>
        <a:p>
          <a:pPr rtl="0"/>
          <a:r>
            <a:rPr lang="en-US" b="1" i="0" baseline="0" dirty="0" smtClean="0"/>
            <a:t>Dietary Changes</a:t>
          </a:r>
        </a:p>
        <a:p>
          <a:pPr rtl="0"/>
          <a:r>
            <a:rPr lang="en-US" b="0" i="0" baseline="0" dirty="0" smtClean="0"/>
            <a:t> Eating a balanced diet low in saturated fats and cholesterol.​ </a:t>
          </a:r>
          <a:endParaRPr lang="en-US" dirty="0"/>
        </a:p>
      </dgm:t>
    </dgm:pt>
    <dgm:pt modelId="{7EB3B6F2-1997-4463-9E1D-F5BC3480A6C0}" type="parTrans" cxnId="{ED709029-36A0-4A69-BFFC-D30EC3258D19}">
      <dgm:prSet/>
      <dgm:spPr/>
      <dgm:t>
        <a:bodyPr/>
        <a:lstStyle/>
        <a:p>
          <a:endParaRPr lang="en-US"/>
        </a:p>
      </dgm:t>
    </dgm:pt>
    <dgm:pt modelId="{26571E85-212E-4EC3-821E-77351B481EA0}" type="sibTrans" cxnId="{ED709029-36A0-4A69-BFFC-D30EC3258D19}">
      <dgm:prSet/>
      <dgm:spPr/>
      <dgm:t>
        <a:bodyPr/>
        <a:lstStyle/>
        <a:p>
          <a:endParaRPr lang="en-US"/>
        </a:p>
      </dgm:t>
    </dgm:pt>
    <dgm:pt modelId="{9C953C9A-CFBD-4494-9907-B3688A4F0AED}">
      <dgm:prSet/>
      <dgm:spPr/>
      <dgm:t>
        <a:bodyPr/>
        <a:lstStyle/>
        <a:p>
          <a:pPr rtl="0"/>
          <a:r>
            <a:rPr lang="en-US" b="1" i="0" baseline="0" dirty="0" smtClean="0"/>
            <a:t>Exercise</a:t>
          </a:r>
          <a:endParaRPr lang="en-US" b="0" i="0" baseline="0" dirty="0" smtClean="0"/>
        </a:p>
        <a:p>
          <a:pPr rtl="0"/>
          <a:r>
            <a:rPr lang="en-US" b="0" i="0" baseline="0" dirty="0" smtClean="0"/>
            <a:t>Regular physical activity helps manage weight and improve lipid profiles.​ </a:t>
          </a:r>
          <a:endParaRPr lang="en-US" dirty="0"/>
        </a:p>
      </dgm:t>
    </dgm:pt>
    <dgm:pt modelId="{DBF1E200-1723-47B3-B7BA-43339EAC2A5A}" type="parTrans" cxnId="{D2CD59F9-D9D5-46D7-991C-6242BC3B4B59}">
      <dgm:prSet/>
      <dgm:spPr/>
      <dgm:t>
        <a:bodyPr/>
        <a:lstStyle/>
        <a:p>
          <a:endParaRPr lang="en-US"/>
        </a:p>
      </dgm:t>
    </dgm:pt>
    <dgm:pt modelId="{074A785E-A335-448E-AD49-E8C0B4F51D62}" type="sibTrans" cxnId="{D2CD59F9-D9D5-46D7-991C-6242BC3B4B59}">
      <dgm:prSet/>
      <dgm:spPr/>
      <dgm:t>
        <a:bodyPr/>
        <a:lstStyle/>
        <a:p>
          <a:endParaRPr lang="en-US"/>
        </a:p>
      </dgm:t>
    </dgm:pt>
    <dgm:pt modelId="{141F5B30-3390-49D4-8FB8-2FA670745CD4}">
      <dgm:prSet/>
      <dgm:spPr/>
      <dgm:t>
        <a:bodyPr/>
        <a:lstStyle/>
        <a:p>
          <a:pPr rtl="0"/>
          <a:r>
            <a:rPr lang="en-US" b="1" i="0" baseline="0" dirty="0" smtClean="0"/>
            <a:t>Medications:</a:t>
          </a:r>
          <a:endParaRPr lang="en-US" dirty="0"/>
        </a:p>
      </dgm:t>
    </dgm:pt>
    <dgm:pt modelId="{5B94A167-5CB6-4076-9929-DEA321156AE3}" type="parTrans" cxnId="{37ECD8C3-9001-402B-8BA7-CCABB0A68DD9}">
      <dgm:prSet/>
      <dgm:spPr/>
      <dgm:t>
        <a:bodyPr/>
        <a:lstStyle/>
        <a:p>
          <a:endParaRPr lang="en-US"/>
        </a:p>
      </dgm:t>
    </dgm:pt>
    <dgm:pt modelId="{9B517DB7-28A4-47DB-B937-EB64AA5E062C}" type="sibTrans" cxnId="{37ECD8C3-9001-402B-8BA7-CCABB0A68DD9}">
      <dgm:prSet/>
      <dgm:spPr/>
      <dgm:t>
        <a:bodyPr/>
        <a:lstStyle/>
        <a:p>
          <a:endParaRPr lang="en-US"/>
        </a:p>
      </dgm:t>
    </dgm:pt>
    <dgm:pt modelId="{07C24B60-670B-49D8-8A96-4D14DB8DFA6C}">
      <dgm:prSet/>
      <dgm:spPr/>
      <dgm:t>
        <a:bodyPr/>
        <a:lstStyle/>
        <a:p>
          <a:pPr rtl="0"/>
          <a:r>
            <a:rPr lang="en-US" b="1" i="0" baseline="0" dirty="0" smtClean="0"/>
            <a:t>Statins:</a:t>
          </a:r>
          <a:r>
            <a:rPr lang="en-US" b="0" i="0" baseline="0" dirty="0" smtClean="0"/>
            <a:t> </a:t>
          </a:r>
        </a:p>
        <a:p>
          <a:pPr rtl="0"/>
          <a:r>
            <a:rPr lang="en-US" b="0" i="0" baseline="0" dirty="0" smtClean="0"/>
            <a:t>Drugs that lower cholesterol levels by inhibiting its production in the liver.​ </a:t>
          </a:r>
          <a:endParaRPr lang="en-US" dirty="0"/>
        </a:p>
      </dgm:t>
    </dgm:pt>
    <dgm:pt modelId="{C14A29A7-2C62-4105-80D0-60C366347E73}" type="parTrans" cxnId="{71A733BE-4735-41F7-9E06-F7B31EA228A6}">
      <dgm:prSet/>
      <dgm:spPr/>
      <dgm:t>
        <a:bodyPr/>
        <a:lstStyle/>
        <a:p>
          <a:endParaRPr lang="en-US"/>
        </a:p>
      </dgm:t>
    </dgm:pt>
    <dgm:pt modelId="{A66CE1F5-1B4F-439B-87F3-FC2417D0DC85}" type="sibTrans" cxnId="{71A733BE-4735-41F7-9E06-F7B31EA228A6}">
      <dgm:prSet/>
      <dgm:spPr/>
      <dgm:t>
        <a:bodyPr/>
        <a:lstStyle/>
        <a:p>
          <a:endParaRPr lang="en-US"/>
        </a:p>
      </dgm:t>
    </dgm:pt>
    <dgm:pt modelId="{A64E5FCD-5329-4EC8-9784-52755488DA8F}">
      <dgm:prSet/>
      <dgm:spPr/>
      <dgm:t>
        <a:bodyPr/>
        <a:lstStyle/>
        <a:p>
          <a:pPr rtl="0"/>
          <a:r>
            <a:rPr lang="en-US" b="1" i="0" baseline="0" dirty="0" smtClean="0"/>
            <a:t>Fibrates</a:t>
          </a:r>
        </a:p>
        <a:p>
          <a:pPr rtl="0"/>
          <a:r>
            <a:rPr lang="en-US" b="0" i="0" baseline="0" dirty="0" smtClean="0"/>
            <a:t> Medications that reduce triglyceride levels and increase HDL cholesterol</a:t>
          </a:r>
          <a:endParaRPr lang="en-US" dirty="0"/>
        </a:p>
      </dgm:t>
    </dgm:pt>
    <dgm:pt modelId="{2A1AFACA-4685-4DD4-AFF4-70F16B609A79}" type="parTrans" cxnId="{D83103EA-E06B-40A0-BE01-0E82A78505E0}">
      <dgm:prSet/>
      <dgm:spPr/>
      <dgm:t>
        <a:bodyPr/>
        <a:lstStyle/>
        <a:p>
          <a:endParaRPr lang="en-US"/>
        </a:p>
      </dgm:t>
    </dgm:pt>
    <dgm:pt modelId="{442E80D7-74EF-4793-AB4C-363E4D038A12}" type="sibTrans" cxnId="{D83103EA-E06B-40A0-BE01-0E82A78505E0}">
      <dgm:prSet/>
      <dgm:spPr/>
      <dgm:t>
        <a:bodyPr/>
        <a:lstStyle/>
        <a:p>
          <a:endParaRPr lang="en-US"/>
        </a:p>
      </dgm:t>
    </dgm:pt>
    <dgm:pt modelId="{8611745C-5092-4329-BE3D-11A96D5723A9}">
      <dgm:prSet/>
      <dgm:spPr/>
      <dgm:t>
        <a:bodyPr/>
        <a:lstStyle/>
        <a:p>
          <a:pPr rtl="0"/>
          <a:r>
            <a:rPr lang="en-US" b="1" dirty="0" smtClean="0"/>
            <a:t>The bile salt </a:t>
          </a:r>
          <a:r>
            <a:rPr lang="en-US" b="1" dirty="0" err="1" smtClean="0"/>
            <a:t>sequestrants</a:t>
          </a:r>
          <a:r>
            <a:rPr lang="en-US" b="1" dirty="0" smtClean="0"/>
            <a:t> </a:t>
          </a:r>
          <a:r>
            <a:rPr lang="en-US" dirty="0" smtClean="0"/>
            <a:t>(e.g. cholestyramine) lower plasma cholesterol by increasing its disposal from the body (with bile)</a:t>
          </a:r>
          <a:endParaRPr lang="en-US" dirty="0"/>
        </a:p>
      </dgm:t>
    </dgm:pt>
    <dgm:pt modelId="{7AAC99F9-615A-4049-B7F1-8035D0FED85E}" type="parTrans" cxnId="{AD28A93A-DC5B-4862-8B31-8B74C374192B}">
      <dgm:prSet/>
      <dgm:spPr/>
      <dgm:t>
        <a:bodyPr/>
        <a:lstStyle/>
        <a:p>
          <a:endParaRPr lang="en-US"/>
        </a:p>
      </dgm:t>
    </dgm:pt>
    <dgm:pt modelId="{D0F4C261-CA15-4C60-A5EC-D6B39B52D6D1}" type="sibTrans" cxnId="{AD28A93A-DC5B-4862-8B31-8B74C374192B}">
      <dgm:prSet/>
      <dgm:spPr/>
      <dgm:t>
        <a:bodyPr/>
        <a:lstStyle/>
        <a:p>
          <a:endParaRPr lang="en-US"/>
        </a:p>
      </dgm:t>
    </dgm:pt>
    <dgm:pt modelId="{AF0BE608-872E-4154-88CE-E0AA5FE25EF9}" type="pres">
      <dgm:prSet presAssocID="{68D55925-E74E-4735-9AF9-EE2AFB02F02A}" presName="diagram" presStyleCnt="0">
        <dgm:presLayoutVars>
          <dgm:dir/>
          <dgm:resizeHandles val="exact"/>
        </dgm:presLayoutVars>
      </dgm:prSet>
      <dgm:spPr/>
      <dgm:t>
        <a:bodyPr/>
        <a:lstStyle/>
        <a:p>
          <a:endParaRPr lang="en-US"/>
        </a:p>
      </dgm:t>
    </dgm:pt>
    <dgm:pt modelId="{A7923A55-BCF0-48A3-94D7-40A3A1380EB1}" type="pres">
      <dgm:prSet presAssocID="{C6E81065-50EA-4192-A893-9A351C34DB02}" presName="node" presStyleLbl="node1" presStyleIdx="0" presStyleCnt="7" custLinFactNeighborX="-126" custLinFactNeighborY="-26371">
        <dgm:presLayoutVars>
          <dgm:bulletEnabled val="1"/>
        </dgm:presLayoutVars>
      </dgm:prSet>
      <dgm:spPr/>
      <dgm:t>
        <a:bodyPr/>
        <a:lstStyle/>
        <a:p>
          <a:endParaRPr lang="en-US"/>
        </a:p>
      </dgm:t>
    </dgm:pt>
    <dgm:pt modelId="{7C1765DE-3488-45C0-B88A-1920273F1C71}" type="pres">
      <dgm:prSet presAssocID="{904D1849-24DF-4354-8295-00DA232625DF}" presName="sibTrans" presStyleCnt="0"/>
      <dgm:spPr/>
    </dgm:pt>
    <dgm:pt modelId="{BCDAD34A-8111-4A29-915C-AE1500BE4737}" type="pres">
      <dgm:prSet presAssocID="{887ECD60-6977-493B-879A-FDBC76F4E637}" presName="node" presStyleLbl="node1" presStyleIdx="1" presStyleCnt="7" custLinFactNeighborX="6713" custLinFactNeighborY="-26370">
        <dgm:presLayoutVars>
          <dgm:bulletEnabled val="1"/>
        </dgm:presLayoutVars>
      </dgm:prSet>
      <dgm:spPr/>
      <dgm:t>
        <a:bodyPr/>
        <a:lstStyle/>
        <a:p>
          <a:endParaRPr lang="en-US"/>
        </a:p>
      </dgm:t>
    </dgm:pt>
    <dgm:pt modelId="{6C261A7B-235E-4EAC-9E12-F474C40D5796}" type="pres">
      <dgm:prSet presAssocID="{26571E85-212E-4EC3-821E-77351B481EA0}" presName="sibTrans" presStyleCnt="0"/>
      <dgm:spPr/>
    </dgm:pt>
    <dgm:pt modelId="{3BAD77D9-3E06-4824-867E-AEFEB6F2E192}" type="pres">
      <dgm:prSet presAssocID="{9C953C9A-CFBD-4494-9907-B3688A4F0AED}" presName="node" presStyleLbl="node1" presStyleIdx="2" presStyleCnt="7" custLinFactNeighborX="11933" custLinFactNeighborY="-26370">
        <dgm:presLayoutVars>
          <dgm:bulletEnabled val="1"/>
        </dgm:presLayoutVars>
      </dgm:prSet>
      <dgm:spPr/>
      <dgm:t>
        <a:bodyPr/>
        <a:lstStyle/>
        <a:p>
          <a:endParaRPr lang="en-US"/>
        </a:p>
      </dgm:t>
    </dgm:pt>
    <dgm:pt modelId="{08ECB9F9-2FF2-4881-8D6C-7457A24D384E}" type="pres">
      <dgm:prSet presAssocID="{074A785E-A335-448E-AD49-E8C0B4F51D62}" presName="sibTrans" presStyleCnt="0"/>
      <dgm:spPr/>
    </dgm:pt>
    <dgm:pt modelId="{7659AF92-1E87-472F-9A6B-5EE5CB425C07}" type="pres">
      <dgm:prSet presAssocID="{07C24B60-670B-49D8-8A96-4D14DB8DFA6C}" presName="node" presStyleLbl="node1" presStyleIdx="3" presStyleCnt="7" custLinFactX="-11699" custLinFactY="16676" custLinFactNeighborX="-100000" custLinFactNeighborY="100000">
        <dgm:presLayoutVars>
          <dgm:bulletEnabled val="1"/>
        </dgm:presLayoutVars>
      </dgm:prSet>
      <dgm:spPr/>
      <dgm:t>
        <a:bodyPr/>
        <a:lstStyle/>
        <a:p>
          <a:endParaRPr lang="en-US"/>
        </a:p>
      </dgm:t>
    </dgm:pt>
    <dgm:pt modelId="{9FEA47B8-C592-45EE-BAA2-EE60A864A02B}" type="pres">
      <dgm:prSet presAssocID="{A66CE1F5-1B4F-439B-87F3-FC2417D0DC85}" presName="sibTrans" presStyleCnt="0"/>
      <dgm:spPr/>
    </dgm:pt>
    <dgm:pt modelId="{D9E249D8-28F5-48F7-855E-ED907491D9BF}" type="pres">
      <dgm:prSet presAssocID="{141F5B30-3390-49D4-8FB8-2FA670745CD4}" presName="node" presStyleLbl="node1" presStyleIdx="4" presStyleCnt="7" custLinFactNeighborX="-55126" custLinFactNeighborY="904">
        <dgm:presLayoutVars>
          <dgm:bulletEnabled val="1"/>
        </dgm:presLayoutVars>
      </dgm:prSet>
      <dgm:spPr/>
      <dgm:t>
        <a:bodyPr/>
        <a:lstStyle/>
        <a:p>
          <a:endParaRPr lang="en-US"/>
        </a:p>
      </dgm:t>
    </dgm:pt>
    <dgm:pt modelId="{DEE1B987-358F-4F2A-9520-9BC2361A1F4E}" type="pres">
      <dgm:prSet presAssocID="{9B517DB7-28A4-47DB-B937-EB64AA5E062C}" presName="sibTrans" presStyleCnt="0"/>
      <dgm:spPr/>
    </dgm:pt>
    <dgm:pt modelId="{B279E302-60B0-4D1E-BCD3-373682E525C6}" type="pres">
      <dgm:prSet presAssocID="{A64E5FCD-5329-4EC8-9784-52755488DA8F}" presName="node" presStyleLbl="node1" presStyleIdx="5" presStyleCnt="7" custLinFactNeighborX="-54810" custLinFactNeighborY="904">
        <dgm:presLayoutVars>
          <dgm:bulletEnabled val="1"/>
        </dgm:presLayoutVars>
      </dgm:prSet>
      <dgm:spPr/>
      <dgm:t>
        <a:bodyPr/>
        <a:lstStyle/>
        <a:p>
          <a:endParaRPr lang="en-US"/>
        </a:p>
      </dgm:t>
    </dgm:pt>
    <dgm:pt modelId="{62AF5C15-2515-4ECA-8A8D-BF246594AC3C}" type="pres">
      <dgm:prSet presAssocID="{442E80D7-74EF-4793-AB4C-363E4D038A12}" presName="sibTrans" presStyleCnt="0"/>
      <dgm:spPr/>
    </dgm:pt>
    <dgm:pt modelId="{4E52537D-B3E4-443B-9767-2CAE90CCF9F3}" type="pres">
      <dgm:prSet presAssocID="{8611745C-5092-4329-BE3D-11A96D5723A9}" presName="node" presStyleLbl="node1" presStyleIdx="6" presStyleCnt="7" custLinFactNeighborX="50785" custLinFactNeighborY="0">
        <dgm:presLayoutVars>
          <dgm:bulletEnabled val="1"/>
        </dgm:presLayoutVars>
      </dgm:prSet>
      <dgm:spPr/>
      <dgm:t>
        <a:bodyPr/>
        <a:lstStyle/>
        <a:p>
          <a:endParaRPr lang="en-US"/>
        </a:p>
      </dgm:t>
    </dgm:pt>
  </dgm:ptLst>
  <dgm:cxnLst>
    <dgm:cxn modelId="{AD28A93A-DC5B-4862-8B31-8B74C374192B}" srcId="{68D55925-E74E-4735-9AF9-EE2AFB02F02A}" destId="{8611745C-5092-4329-BE3D-11A96D5723A9}" srcOrd="6" destOrd="0" parTransId="{7AAC99F9-615A-4049-B7F1-8035D0FED85E}" sibTransId="{D0F4C261-CA15-4C60-A5EC-D6B39B52D6D1}"/>
    <dgm:cxn modelId="{A2773574-69BC-4628-841D-B0CE49234008}" type="presOf" srcId="{8611745C-5092-4329-BE3D-11A96D5723A9}" destId="{4E52537D-B3E4-443B-9767-2CAE90CCF9F3}" srcOrd="0" destOrd="0" presId="urn:microsoft.com/office/officeart/2005/8/layout/default"/>
    <dgm:cxn modelId="{37ECD8C3-9001-402B-8BA7-CCABB0A68DD9}" srcId="{68D55925-E74E-4735-9AF9-EE2AFB02F02A}" destId="{141F5B30-3390-49D4-8FB8-2FA670745CD4}" srcOrd="4" destOrd="0" parTransId="{5B94A167-5CB6-4076-9929-DEA321156AE3}" sibTransId="{9B517DB7-28A4-47DB-B937-EB64AA5E062C}"/>
    <dgm:cxn modelId="{DFBE0CF2-6CD4-4029-B17F-6FE9BAD18931}" type="presOf" srcId="{C6E81065-50EA-4192-A893-9A351C34DB02}" destId="{A7923A55-BCF0-48A3-94D7-40A3A1380EB1}" srcOrd="0" destOrd="0" presId="urn:microsoft.com/office/officeart/2005/8/layout/default"/>
    <dgm:cxn modelId="{71A733BE-4735-41F7-9E06-F7B31EA228A6}" srcId="{68D55925-E74E-4735-9AF9-EE2AFB02F02A}" destId="{07C24B60-670B-49D8-8A96-4D14DB8DFA6C}" srcOrd="3" destOrd="0" parTransId="{C14A29A7-2C62-4105-80D0-60C366347E73}" sibTransId="{A66CE1F5-1B4F-439B-87F3-FC2417D0DC85}"/>
    <dgm:cxn modelId="{2666D605-8D29-4E5C-AC24-B90EA081BFDF}" type="presOf" srcId="{A64E5FCD-5329-4EC8-9784-52755488DA8F}" destId="{B279E302-60B0-4D1E-BCD3-373682E525C6}" srcOrd="0" destOrd="0" presId="urn:microsoft.com/office/officeart/2005/8/layout/default"/>
    <dgm:cxn modelId="{ED709029-36A0-4A69-BFFC-D30EC3258D19}" srcId="{68D55925-E74E-4735-9AF9-EE2AFB02F02A}" destId="{887ECD60-6977-493B-879A-FDBC76F4E637}" srcOrd="1" destOrd="0" parTransId="{7EB3B6F2-1997-4463-9E1D-F5BC3480A6C0}" sibTransId="{26571E85-212E-4EC3-821E-77351B481EA0}"/>
    <dgm:cxn modelId="{67FCEA5F-6542-4D55-A4D6-ED42BBD4D5B7}" type="presOf" srcId="{07C24B60-670B-49D8-8A96-4D14DB8DFA6C}" destId="{7659AF92-1E87-472F-9A6B-5EE5CB425C07}" srcOrd="0" destOrd="0" presId="urn:microsoft.com/office/officeart/2005/8/layout/default"/>
    <dgm:cxn modelId="{B769F4E3-1E77-49E4-82C2-675514A96D9B}" type="presOf" srcId="{68D55925-E74E-4735-9AF9-EE2AFB02F02A}" destId="{AF0BE608-872E-4154-88CE-E0AA5FE25EF9}" srcOrd="0" destOrd="0" presId="urn:microsoft.com/office/officeart/2005/8/layout/default"/>
    <dgm:cxn modelId="{D2CD59F9-D9D5-46D7-991C-6242BC3B4B59}" srcId="{68D55925-E74E-4735-9AF9-EE2AFB02F02A}" destId="{9C953C9A-CFBD-4494-9907-B3688A4F0AED}" srcOrd="2" destOrd="0" parTransId="{DBF1E200-1723-47B3-B7BA-43339EAC2A5A}" sibTransId="{074A785E-A335-448E-AD49-E8C0B4F51D62}"/>
    <dgm:cxn modelId="{25A02511-795A-466C-85ED-D06B061BD4CA}" type="presOf" srcId="{141F5B30-3390-49D4-8FB8-2FA670745CD4}" destId="{D9E249D8-28F5-48F7-855E-ED907491D9BF}" srcOrd="0" destOrd="0" presId="urn:microsoft.com/office/officeart/2005/8/layout/default"/>
    <dgm:cxn modelId="{C96A9200-3EFB-4C7E-8E61-4156215EFF9D}" type="presOf" srcId="{887ECD60-6977-493B-879A-FDBC76F4E637}" destId="{BCDAD34A-8111-4A29-915C-AE1500BE4737}" srcOrd="0" destOrd="0" presId="urn:microsoft.com/office/officeart/2005/8/layout/default"/>
    <dgm:cxn modelId="{D83103EA-E06B-40A0-BE01-0E82A78505E0}" srcId="{68D55925-E74E-4735-9AF9-EE2AFB02F02A}" destId="{A64E5FCD-5329-4EC8-9784-52755488DA8F}" srcOrd="5" destOrd="0" parTransId="{2A1AFACA-4685-4DD4-AFF4-70F16B609A79}" sibTransId="{442E80D7-74EF-4793-AB4C-363E4D038A12}"/>
    <dgm:cxn modelId="{3E3F4B85-C20C-411D-AEFB-A9A6DFA3E1F3}" type="presOf" srcId="{9C953C9A-CFBD-4494-9907-B3688A4F0AED}" destId="{3BAD77D9-3E06-4824-867E-AEFEB6F2E192}" srcOrd="0" destOrd="0" presId="urn:microsoft.com/office/officeart/2005/8/layout/default"/>
    <dgm:cxn modelId="{BA1B5178-A23B-4A5E-8E4C-C8F30997D6D9}" srcId="{68D55925-E74E-4735-9AF9-EE2AFB02F02A}" destId="{C6E81065-50EA-4192-A893-9A351C34DB02}" srcOrd="0" destOrd="0" parTransId="{811E2256-0CEF-47A3-939C-1BFE9D3887F3}" sibTransId="{904D1849-24DF-4354-8295-00DA232625DF}"/>
    <dgm:cxn modelId="{EBF23956-B0FA-4FC5-AE2A-8E35A0564D11}" type="presParOf" srcId="{AF0BE608-872E-4154-88CE-E0AA5FE25EF9}" destId="{A7923A55-BCF0-48A3-94D7-40A3A1380EB1}" srcOrd="0" destOrd="0" presId="urn:microsoft.com/office/officeart/2005/8/layout/default"/>
    <dgm:cxn modelId="{F890ECD8-7BC2-4702-BDFC-31BADDB7225C}" type="presParOf" srcId="{AF0BE608-872E-4154-88CE-E0AA5FE25EF9}" destId="{7C1765DE-3488-45C0-B88A-1920273F1C71}" srcOrd="1" destOrd="0" presId="urn:microsoft.com/office/officeart/2005/8/layout/default"/>
    <dgm:cxn modelId="{6DBC3D0E-0A27-4971-9BA4-DA42BF98C55A}" type="presParOf" srcId="{AF0BE608-872E-4154-88CE-E0AA5FE25EF9}" destId="{BCDAD34A-8111-4A29-915C-AE1500BE4737}" srcOrd="2" destOrd="0" presId="urn:microsoft.com/office/officeart/2005/8/layout/default"/>
    <dgm:cxn modelId="{503E73C3-FEEE-4FDE-8A22-38F20A59E5A1}" type="presParOf" srcId="{AF0BE608-872E-4154-88CE-E0AA5FE25EF9}" destId="{6C261A7B-235E-4EAC-9E12-F474C40D5796}" srcOrd="3" destOrd="0" presId="urn:microsoft.com/office/officeart/2005/8/layout/default"/>
    <dgm:cxn modelId="{EC3A579B-D38F-4C8C-8BEF-6C95016F0A4E}" type="presParOf" srcId="{AF0BE608-872E-4154-88CE-E0AA5FE25EF9}" destId="{3BAD77D9-3E06-4824-867E-AEFEB6F2E192}" srcOrd="4" destOrd="0" presId="urn:microsoft.com/office/officeart/2005/8/layout/default"/>
    <dgm:cxn modelId="{00D359BD-7DB1-4509-BA58-C20C2939375D}" type="presParOf" srcId="{AF0BE608-872E-4154-88CE-E0AA5FE25EF9}" destId="{08ECB9F9-2FF2-4881-8D6C-7457A24D384E}" srcOrd="5" destOrd="0" presId="urn:microsoft.com/office/officeart/2005/8/layout/default"/>
    <dgm:cxn modelId="{B7C4EAA0-F068-4E87-BDB8-3FACEE371FD9}" type="presParOf" srcId="{AF0BE608-872E-4154-88CE-E0AA5FE25EF9}" destId="{7659AF92-1E87-472F-9A6B-5EE5CB425C07}" srcOrd="6" destOrd="0" presId="urn:microsoft.com/office/officeart/2005/8/layout/default"/>
    <dgm:cxn modelId="{3F0E6400-0C8E-41A6-AEA3-9970FE5A17A3}" type="presParOf" srcId="{AF0BE608-872E-4154-88CE-E0AA5FE25EF9}" destId="{9FEA47B8-C592-45EE-BAA2-EE60A864A02B}" srcOrd="7" destOrd="0" presId="urn:microsoft.com/office/officeart/2005/8/layout/default"/>
    <dgm:cxn modelId="{3D095C05-F09D-4697-AB6A-CA5DD38E939C}" type="presParOf" srcId="{AF0BE608-872E-4154-88CE-E0AA5FE25EF9}" destId="{D9E249D8-28F5-48F7-855E-ED907491D9BF}" srcOrd="8" destOrd="0" presId="urn:microsoft.com/office/officeart/2005/8/layout/default"/>
    <dgm:cxn modelId="{08D2956E-AD22-4CF1-B599-3A7851376394}" type="presParOf" srcId="{AF0BE608-872E-4154-88CE-E0AA5FE25EF9}" destId="{DEE1B987-358F-4F2A-9520-9BC2361A1F4E}" srcOrd="9" destOrd="0" presId="urn:microsoft.com/office/officeart/2005/8/layout/default"/>
    <dgm:cxn modelId="{AFB1F365-F305-46C2-94FB-E9ECCAFBA114}" type="presParOf" srcId="{AF0BE608-872E-4154-88CE-E0AA5FE25EF9}" destId="{B279E302-60B0-4D1E-BCD3-373682E525C6}" srcOrd="10" destOrd="0" presId="urn:microsoft.com/office/officeart/2005/8/layout/default"/>
    <dgm:cxn modelId="{E3FCA14B-2518-4211-98B0-00DFB2CC4ECC}" type="presParOf" srcId="{AF0BE608-872E-4154-88CE-E0AA5FE25EF9}" destId="{62AF5C15-2515-4ECA-8A8D-BF246594AC3C}" srcOrd="11" destOrd="0" presId="urn:microsoft.com/office/officeart/2005/8/layout/default"/>
    <dgm:cxn modelId="{88889D09-1478-42DD-8A39-DA43A631BD25}" type="presParOf" srcId="{AF0BE608-872E-4154-88CE-E0AA5FE25EF9}" destId="{4E52537D-B3E4-443B-9767-2CAE90CCF9F3}" srcOrd="1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9AE3CD-6385-4778-BDF2-83152EC9FF3A}" type="doc">
      <dgm:prSet loTypeId="urn:microsoft.com/office/officeart/2005/8/layout/chevron1" loCatId="process" qsTypeId="urn:microsoft.com/office/officeart/2005/8/quickstyle/3d1" qsCatId="3D" csTypeId="urn:microsoft.com/office/officeart/2005/8/colors/accent2_2" csCatId="accent2" phldr="1"/>
      <dgm:spPr/>
      <dgm:t>
        <a:bodyPr/>
        <a:lstStyle/>
        <a:p>
          <a:endParaRPr lang="en-US"/>
        </a:p>
      </dgm:t>
    </dgm:pt>
    <dgm:pt modelId="{8A8406C1-73E7-4369-AC06-DF352AA7F65C}">
      <dgm:prSet/>
      <dgm:spPr/>
      <dgm:t>
        <a:bodyPr/>
        <a:lstStyle/>
        <a:p>
          <a:r>
            <a:rPr lang="en-US" dirty="0"/>
            <a:t>Activates reductase    &amp; inhibits the lyase enzyme   </a:t>
          </a:r>
        </a:p>
      </dgm:t>
    </dgm:pt>
    <dgm:pt modelId="{A0FC5CA9-1A63-4CAE-A2ED-51F09403185B}" type="parTrans" cxnId="{E169D954-4ED9-4566-9968-27F8FE5BE0E9}">
      <dgm:prSet/>
      <dgm:spPr/>
      <dgm:t>
        <a:bodyPr/>
        <a:lstStyle/>
        <a:p>
          <a:endParaRPr lang="en-US"/>
        </a:p>
      </dgm:t>
    </dgm:pt>
    <dgm:pt modelId="{CD36FC7E-10C2-4750-9702-57AEA3A90363}" type="sibTrans" cxnId="{E169D954-4ED9-4566-9968-27F8FE5BE0E9}">
      <dgm:prSet/>
      <dgm:spPr/>
      <dgm:t>
        <a:bodyPr/>
        <a:lstStyle/>
        <a:p>
          <a:endParaRPr lang="en-US"/>
        </a:p>
      </dgm:t>
    </dgm:pt>
    <dgm:pt modelId="{BD805241-80DB-41F2-B695-751E6EDCBF60}">
      <dgm:prSet/>
      <dgm:spPr/>
      <dgm:t>
        <a:bodyPr/>
        <a:lstStyle/>
        <a:p>
          <a:r>
            <a:rPr lang="en-US" dirty="0"/>
            <a:t>Stimulate cholesterol synthesis</a:t>
          </a:r>
        </a:p>
      </dgm:t>
    </dgm:pt>
    <dgm:pt modelId="{E0DCCE79-E1CC-46CA-A98F-BB73122957B4}" type="parTrans" cxnId="{92C1D6E7-BE14-4939-AC9C-7D5A0E5CAF36}">
      <dgm:prSet/>
      <dgm:spPr/>
      <dgm:t>
        <a:bodyPr/>
        <a:lstStyle/>
        <a:p>
          <a:endParaRPr lang="en-US"/>
        </a:p>
      </dgm:t>
    </dgm:pt>
    <dgm:pt modelId="{E0793E6C-B6E6-453D-B52C-0E898151CC33}" type="sibTrans" cxnId="{92C1D6E7-BE14-4939-AC9C-7D5A0E5CAF36}">
      <dgm:prSet/>
      <dgm:spPr/>
      <dgm:t>
        <a:bodyPr/>
        <a:lstStyle/>
        <a:p>
          <a:endParaRPr lang="en-US"/>
        </a:p>
      </dgm:t>
    </dgm:pt>
    <dgm:pt modelId="{765AC7E2-1B15-4084-B48D-AF7FB75034E1}" type="pres">
      <dgm:prSet presAssocID="{3C9AE3CD-6385-4778-BDF2-83152EC9FF3A}" presName="Name0" presStyleCnt="0">
        <dgm:presLayoutVars>
          <dgm:dir/>
          <dgm:animLvl val="lvl"/>
          <dgm:resizeHandles val="exact"/>
        </dgm:presLayoutVars>
      </dgm:prSet>
      <dgm:spPr/>
      <dgm:t>
        <a:bodyPr/>
        <a:lstStyle/>
        <a:p>
          <a:endParaRPr lang="en-US"/>
        </a:p>
      </dgm:t>
    </dgm:pt>
    <dgm:pt modelId="{E2444257-152A-432D-AE80-BB2A864F0414}" type="pres">
      <dgm:prSet presAssocID="{8A8406C1-73E7-4369-AC06-DF352AA7F65C}" presName="parTxOnly" presStyleLbl="node1" presStyleIdx="0" presStyleCnt="2">
        <dgm:presLayoutVars>
          <dgm:chMax val="0"/>
          <dgm:chPref val="0"/>
          <dgm:bulletEnabled val="1"/>
        </dgm:presLayoutVars>
      </dgm:prSet>
      <dgm:spPr/>
      <dgm:t>
        <a:bodyPr/>
        <a:lstStyle/>
        <a:p>
          <a:endParaRPr lang="en-US"/>
        </a:p>
      </dgm:t>
    </dgm:pt>
    <dgm:pt modelId="{08753659-B6FE-49C2-A8D4-31C2A94C6551}" type="pres">
      <dgm:prSet presAssocID="{CD36FC7E-10C2-4750-9702-57AEA3A90363}" presName="parTxOnlySpace" presStyleCnt="0"/>
      <dgm:spPr/>
    </dgm:pt>
    <dgm:pt modelId="{A1857671-1362-47A0-855B-8F16079D62E4}" type="pres">
      <dgm:prSet presAssocID="{BD805241-80DB-41F2-B695-751E6EDCBF60}" presName="parTxOnly" presStyleLbl="node1" presStyleIdx="1" presStyleCnt="2">
        <dgm:presLayoutVars>
          <dgm:chMax val="0"/>
          <dgm:chPref val="0"/>
          <dgm:bulletEnabled val="1"/>
        </dgm:presLayoutVars>
      </dgm:prSet>
      <dgm:spPr/>
      <dgm:t>
        <a:bodyPr/>
        <a:lstStyle/>
        <a:p>
          <a:endParaRPr lang="en-US"/>
        </a:p>
      </dgm:t>
    </dgm:pt>
  </dgm:ptLst>
  <dgm:cxnLst>
    <dgm:cxn modelId="{A2D53082-E4DC-47BF-8444-323CA88CEBD0}" type="presOf" srcId="{3C9AE3CD-6385-4778-BDF2-83152EC9FF3A}" destId="{765AC7E2-1B15-4084-B48D-AF7FB75034E1}" srcOrd="0" destOrd="0" presId="urn:microsoft.com/office/officeart/2005/8/layout/chevron1"/>
    <dgm:cxn modelId="{E169D954-4ED9-4566-9968-27F8FE5BE0E9}" srcId="{3C9AE3CD-6385-4778-BDF2-83152EC9FF3A}" destId="{8A8406C1-73E7-4369-AC06-DF352AA7F65C}" srcOrd="0" destOrd="0" parTransId="{A0FC5CA9-1A63-4CAE-A2ED-51F09403185B}" sibTransId="{CD36FC7E-10C2-4750-9702-57AEA3A90363}"/>
    <dgm:cxn modelId="{9FF3990C-3304-412A-815A-0E2C813FE999}" type="presOf" srcId="{8A8406C1-73E7-4369-AC06-DF352AA7F65C}" destId="{E2444257-152A-432D-AE80-BB2A864F0414}" srcOrd="0" destOrd="0" presId="urn:microsoft.com/office/officeart/2005/8/layout/chevron1"/>
    <dgm:cxn modelId="{92C1D6E7-BE14-4939-AC9C-7D5A0E5CAF36}" srcId="{3C9AE3CD-6385-4778-BDF2-83152EC9FF3A}" destId="{BD805241-80DB-41F2-B695-751E6EDCBF60}" srcOrd="1" destOrd="0" parTransId="{E0DCCE79-E1CC-46CA-A98F-BB73122957B4}" sibTransId="{E0793E6C-B6E6-453D-B52C-0E898151CC33}"/>
    <dgm:cxn modelId="{9D26EC56-E0C0-41E7-8A9C-5215DEBA9839}" type="presOf" srcId="{BD805241-80DB-41F2-B695-751E6EDCBF60}" destId="{A1857671-1362-47A0-855B-8F16079D62E4}" srcOrd="0" destOrd="0" presId="urn:microsoft.com/office/officeart/2005/8/layout/chevron1"/>
    <dgm:cxn modelId="{9D86855D-6FC6-4613-A221-834D8C4E8BEE}" type="presParOf" srcId="{765AC7E2-1B15-4084-B48D-AF7FB75034E1}" destId="{E2444257-152A-432D-AE80-BB2A864F0414}" srcOrd="0" destOrd="0" presId="urn:microsoft.com/office/officeart/2005/8/layout/chevron1"/>
    <dgm:cxn modelId="{0C6E04AB-5141-49AF-9472-EE63E9CF7AA8}" type="presParOf" srcId="{765AC7E2-1B15-4084-B48D-AF7FB75034E1}" destId="{08753659-B6FE-49C2-A8D4-31C2A94C6551}" srcOrd="1" destOrd="0" presId="urn:microsoft.com/office/officeart/2005/8/layout/chevron1"/>
    <dgm:cxn modelId="{993ECD14-6689-476A-9D51-AA5924A451FC}" type="presParOf" srcId="{765AC7E2-1B15-4084-B48D-AF7FB75034E1}" destId="{A1857671-1362-47A0-855B-8F16079D62E4}"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BCC93B-88AE-489C-A8DD-BA4982FAC1D2}"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EA7B60F1-4D61-4E27-9D4A-4933019AE7EC}">
      <dgm:prSet/>
      <dgm:spPr/>
      <dgm:t>
        <a:bodyPr/>
        <a:lstStyle/>
        <a:p>
          <a:pPr rtl="0"/>
          <a:r>
            <a:rPr lang="en-US" dirty="0"/>
            <a:t>Ketone bodies provide an efficient energy source for many tissues, including the brain, when glucose is </a:t>
          </a:r>
          <a:r>
            <a:rPr lang="en-US" dirty="0" smtClean="0"/>
            <a:t>limited, for </a:t>
          </a:r>
          <a:r>
            <a:rPr lang="en-US" dirty="0"/>
            <a:t>examples in fasting, prolonged exercise &amp; low-carbohydrate </a:t>
          </a:r>
          <a:r>
            <a:rPr lang="en-US" dirty="0" smtClean="0"/>
            <a:t>diet.</a:t>
          </a:r>
          <a:endParaRPr lang="en-US" dirty="0"/>
        </a:p>
      </dgm:t>
    </dgm:pt>
    <dgm:pt modelId="{5AD59A74-2505-4058-AF22-20609A5F390E}" type="parTrans" cxnId="{C8255F4D-27B4-4745-8E85-5F91DAFA4AA1}">
      <dgm:prSet/>
      <dgm:spPr/>
      <dgm:t>
        <a:bodyPr/>
        <a:lstStyle/>
        <a:p>
          <a:endParaRPr lang="en-US"/>
        </a:p>
      </dgm:t>
    </dgm:pt>
    <dgm:pt modelId="{EAD7902A-92B2-4E23-B47F-9CB3AD5F2BCA}" type="sibTrans" cxnId="{C8255F4D-27B4-4745-8E85-5F91DAFA4AA1}">
      <dgm:prSet/>
      <dgm:spPr/>
      <dgm:t>
        <a:bodyPr/>
        <a:lstStyle/>
        <a:p>
          <a:endParaRPr lang="en-US"/>
        </a:p>
      </dgm:t>
    </dgm:pt>
    <dgm:pt modelId="{8F7B36FE-81C7-4D76-95F3-F6BB0E686BA8}">
      <dgm:prSet/>
      <dgm:spPr/>
      <dgm:t>
        <a:bodyPr/>
        <a:lstStyle/>
        <a:p>
          <a:pPr rtl="0"/>
          <a:r>
            <a:rPr lang="en-US" dirty="0"/>
            <a:t>However, excessive ketone production can lead to a condition called </a:t>
          </a:r>
          <a:r>
            <a:rPr lang="en-US" b="1" dirty="0">
              <a:solidFill>
                <a:schemeClr val="accent4"/>
              </a:solidFill>
            </a:rPr>
            <a:t>ketosis</a:t>
          </a:r>
          <a:r>
            <a:rPr lang="en-US" dirty="0"/>
            <a:t>, which, in extreme cases, may result in </a:t>
          </a:r>
          <a:r>
            <a:rPr lang="en-US" b="1" dirty="0">
              <a:solidFill>
                <a:srgbClr val="0070C0"/>
              </a:solidFill>
            </a:rPr>
            <a:t>ketoacidosis</a:t>
          </a:r>
          <a:r>
            <a:rPr lang="en-US" dirty="0"/>
            <a:t>—a dangerous drop in blood Ph.</a:t>
          </a:r>
        </a:p>
      </dgm:t>
    </dgm:pt>
    <dgm:pt modelId="{3525FB3D-0A41-4A86-A093-4210E1BAC2BF}" type="parTrans" cxnId="{92F6F4E7-8569-48C4-BADF-D45340344835}">
      <dgm:prSet/>
      <dgm:spPr/>
      <dgm:t>
        <a:bodyPr/>
        <a:lstStyle/>
        <a:p>
          <a:endParaRPr lang="en-US"/>
        </a:p>
      </dgm:t>
    </dgm:pt>
    <dgm:pt modelId="{7FBE307F-F956-4CC0-8E45-70253AEA4AE2}" type="sibTrans" cxnId="{92F6F4E7-8569-48C4-BADF-D45340344835}">
      <dgm:prSet/>
      <dgm:spPr/>
      <dgm:t>
        <a:bodyPr/>
        <a:lstStyle/>
        <a:p>
          <a:endParaRPr lang="en-US"/>
        </a:p>
      </dgm:t>
    </dgm:pt>
    <dgm:pt modelId="{ED72573E-3822-4BFA-A363-C837E1B93C03}" type="pres">
      <dgm:prSet presAssocID="{9BBCC93B-88AE-489C-A8DD-BA4982FAC1D2}" presName="vert0" presStyleCnt="0">
        <dgm:presLayoutVars>
          <dgm:dir/>
          <dgm:animOne val="branch"/>
          <dgm:animLvl val="lvl"/>
        </dgm:presLayoutVars>
      </dgm:prSet>
      <dgm:spPr/>
      <dgm:t>
        <a:bodyPr/>
        <a:lstStyle/>
        <a:p>
          <a:endParaRPr lang="en-US"/>
        </a:p>
      </dgm:t>
    </dgm:pt>
    <dgm:pt modelId="{C87CD8E0-D780-4687-BBE5-7E27E31CEAA5}" type="pres">
      <dgm:prSet presAssocID="{EA7B60F1-4D61-4E27-9D4A-4933019AE7EC}" presName="thickLine" presStyleLbl="alignNode1" presStyleIdx="0" presStyleCnt="2"/>
      <dgm:spPr/>
    </dgm:pt>
    <dgm:pt modelId="{3E0C8514-82B7-401B-B3A3-5B1EE5337AA3}" type="pres">
      <dgm:prSet presAssocID="{EA7B60F1-4D61-4E27-9D4A-4933019AE7EC}" presName="horz1" presStyleCnt="0"/>
      <dgm:spPr/>
    </dgm:pt>
    <dgm:pt modelId="{BAF6AE59-90A6-4A0F-A5E7-CD51E449E931}" type="pres">
      <dgm:prSet presAssocID="{EA7B60F1-4D61-4E27-9D4A-4933019AE7EC}" presName="tx1" presStyleLbl="revTx" presStyleIdx="0" presStyleCnt="2"/>
      <dgm:spPr/>
      <dgm:t>
        <a:bodyPr/>
        <a:lstStyle/>
        <a:p>
          <a:endParaRPr lang="en-US"/>
        </a:p>
      </dgm:t>
    </dgm:pt>
    <dgm:pt modelId="{70D77BE8-83D2-4DA4-ABCD-229B5B7706C4}" type="pres">
      <dgm:prSet presAssocID="{EA7B60F1-4D61-4E27-9D4A-4933019AE7EC}" presName="vert1" presStyleCnt="0"/>
      <dgm:spPr/>
    </dgm:pt>
    <dgm:pt modelId="{509EE241-ACBC-4C45-B302-B660D9703584}" type="pres">
      <dgm:prSet presAssocID="{8F7B36FE-81C7-4D76-95F3-F6BB0E686BA8}" presName="thickLine" presStyleLbl="alignNode1" presStyleIdx="1" presStyleCnt="2"/>
      <dgm:spPr/>
    </dgm:pt>
    <dgm:pt modelId="{C196BF55-ED97-46C7-9FDA-D6754D837015}" type="pres">
      <dgm:prSet presAssocID="{8F7B36FE-81C7-4D76-95F3-F6BB0E686BA8}" presName="horz1" presStyleCnt="0"/>
      <dgm:spPr/>
    </dgm:pt>
    <dgm:pt modelId="{EFFC4C6E-5520-417D-8623-9608EA016ED7}" type="pres">
      <dgm:prSet presAssocID="{8F7B36FE-81C7-4D76-95F3-F6BB0E686BA8}" presName="tx1" presStyleLbl="revTx" presStyleIdx="1" presStyleCnt="2"/>
      <dgm:spPr/>
      <dgm:t>
        <a:bodyPr/>
        <a:lstStyle/>
        <a:p>
          <a:endParaRPr lang="en-US"/>
        </a:p>
      </dgm:t>
    </dgm:pt>
    <dgm:pt modelId="{1FFB7E8D-EC0D-48F6-B35F-A47DCBBA4441}" type="pres">
      <dgm:prSet presAssocID="{8F7B36FE-81C7-4D76-95F3-F6BB0E686BA8}" presName="vert1" presStyleCnt="0"/>
      <dgm:spPr/>
    </dgm:pt>
  </dgm:ptLst>
  <dgm:cxnLst>
    <dgm:cxn modelId="{C8255F4D-27B4-4745-8E85-5F91DAFA4AA1}" srcId="{9BBCC93B-88AE-489C-A8DD-BA4982FAC1D2}" destId="{EA7B60F1-4D61-4E27-9D4A-4933019AE7EC}" srcOrd="0" destOrd="0" parTransId="{5AD59A74-2505-4058-AF22-20609A5F390E}" sibTransId="{EAD7902A-92B2-4E23-B47F-9CB3AD5F2BCA}"/>
    <dgm:cxn modelId="{71055428-812E-40A9-B397-449B96EF15ED}" type="presOf" srcId="{9BBCC93B-88AE-489C-A8DD-BA4982FAC1D2}" destId="{ED72573E-3822-4BFA-A363-C837E1B93C03}" srcOrd="0" destOrd="0" presId="urn:microsoft.com/office/officeart/2008/layout/LinedList"/>
    <dgm:cxn modelId="{1CFB804C-EA5C-48C2-8DED-03E84271E2CE}" type="presOf" srcId="{EA7B60F1-4D61-4E27-9D4A-4933019AE7EC}" destId="{BAF6AE59-90A6-4A0F-A5E7-CD51E449E931}" srcOrd="0" destOrd="0" presId="urn:microsoft.com/office/officeart/2008/layout/LinedList"/>
    <dgm:cxn modelId="{92F6F4E7-8569-48C4-BADF-D45340344835}" srcId="{9BBCC93B-88AE-489C-A8DD-BA4982FAC1D2}" destId="{8F7B36FE-81C7-4D76-95F3-F6BB0E686BA8}" srcOrd="1" destOrd="0" parTransId="{3525FB3D-0A41-4A86-A093-4210E1BAC2BF}" sibTransId="{7FBE307F-F956-4CC0-8E45-70253AEA4AE2}"/>
    <dgm:cxn modelId="{BF2D1C3F-7A56-44F4-94F3-F66254DE4600}" type="presOf" srcId="{8F7B36FE-81C7-4D76-95F3-F6BB0E686BA8}" destId="{EFFC4C6E-5520-417D-8623-9608EA016ED7}" srcOrd="0" destOrd="0" presId="urn:microsoft.com/office/officeart/2008/layout/LinedList"/>
    <dgm:cxn modelId="{4C595A84-1DD0-4F54-A076-35CFBE9AA921}" type="presParOf" srcId="{ED72573E-3822-4BFA-A363-C837E1B93C03}" destId="{C87CD8E0-D780-4687-BBE5-7E27E31CEAA5}" srcOrd="0" destOrd="0" presId="urn:microsoft.com/office/officeart/2008/layout/LinedList"/>
    <dgm:cxn modelId="{C5F7DBC0-B87A-4D35-B9B1-F6FDDC71B8E5}" type="presParOf" srcId="{ED72573E-3822-4BFA-A363-C837E1B93C03}" destId="{3E0C8514-82B7-401B-B3A3-5B1EE5337AA3}" srcOrd="1" destOrd="0" presId="urn:microsoft.com/office/officeart/2008/layout/LinedList"/>
    <dgm:cxn modelId="{8D755619-16A8-49A2-8BB5-280168BF9EC6}" type="presParOf" srcId="{3E0C8514-82B7-401B-B3A3-5B1EE5337AA3}" destId="{BAF6AE59-90A6-4A0F-A5E7-CD51E449E931}" srcOrd="0" destOrd="0" presId="urn:microsoft.com/office/officeart/2008/layout/LinedList"/>
    <dgm:cxn modelId="{19050D79-929E-4477-A2A2-0C9E8484582D}" type="presParOf" srcId="{3E0C8514-82B7-401B-B3A3-5B1EE5337AA3}" destId="{70D77BE8-83D2-4DA4-ABCD-229B5B7706C4}" srcOrd="1" destOrd="0" presId="urn:microsoft.com/office/officeart/2008/layout/LinedList"/>
    <dgm:cxn modelId="{1DFDB01D-85A0-4D6A-A9BC-9EF139D6D672}" type="presParOf" srcId="{ED72573E-3822-4BFA-A363-C837E1B93C03}" destId="{509EE241-ACBC-4C45-B302-B660D9703584}" srcOrd="2" destOrd="0" presId="urn:microsoft.com/office/officeart/2008/layout/LinedList"/>
    <dgm:cxn modelId="{53614A71-6C97-4AD4-B206-F3704906B11C}" type="presParOf" srcId="{ED72573E-3822-4BFA-A363-C837E1B93C03}" destId="{C196BF55-ED97-46C7-9FDA-D6754D837015}" srcOrd="3" destOrd="0" presId="urn:microsoft.com/office/officeart/2008/layout/LinedList"/>
    <dgm:cxn modelId="{39630D48-D7E3-4DC8-A1BB-45CF5946E962}" type="presParOf" srcId="{C196BF55-ED97-46C7-9FDA-D6754D837015}" destId="{EFFC4C6E-5520-417D-8623-9608EA016ED7}" srcOrd="0" destOrd="0" presId="urn:microsoft.com/office/officeart/2008/layout/LinedList"/>
    <dgm:cxn modelId="{86BAF21C-E571-4D2A-8218-010A7055778A}" type="presParOf" srcId="{C196BF55-ED97-46C7-9FDA-D6754D837015}" destId="{1FFB7E8D-EC0D-48F6-B35F-A47DCBBA44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000594-32C7-404E-959F-EFB285AD83A2}"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79CD585B-8B84-4F6E-9A57-AFDD66475222}">
      <dgm:prSet/>
      <dgm:spPr/>
      <dgm:t>
        <a:bodyPr/>
        <a:lstStyle/>
        <a:p>
          <a:pPr rtl="0"/>
          <a:r>
            <a:rPr lang="en-US" dirty="0"/>
            <a:t>Various classes of lipids including </a:t>
          </a:r>
          <a:r>
            <a:rPr lang="en-US" dirty="0" err="1"/>
            <a:t>triacylglycerols</a:t>
          </a:r>
          <a:r>
            <a:rPr lang="en-US" dirty="0"/>
            <a:t>, fatty acids, cholesterol, cholesterol esters and phospholipids are normally present in blood.</a:t>
          </a:r>
        </a:p>
      </dgm:t>
    </dgm:pt>
    <dgm:pt modelId="{13A7FD5D-DFEF-4F4F-B186-4E13DAC0BD35}" type="parTrans" cxnId="{7780EB97-B36A-4E1D-BFF2-6A75D2467736}">
      <dgm:prSet/>
      <dgm:spPr/>
      <dgm:t>
        <a:bodyPr/>
        <a:lstStyle/>
        <a:p>
          <a:endParaRPr lang="en-US"/>
        </a:p>
      </dgm:t>
    </dgm:pt>
    <dgm:pt modelId="{AD1F277E-F169-43CB-A68C-EA6DDD31248A}" type="sibTrans" cxnId="{7780EB97-B36A-4E1D-BFF2-6A75D2467736}">
      <dgm:prSet/>
      <dgm:spPr/>
      <dgm:t>
        <a:bodyPr/>
        <a:lstStyle/>
        <a:p>
          <a:endParaRPr lang="en-US"/>
        </a:p>
      </dgm:t>
    </dgm:pt>
    <dgm:pt modelId="{41096F20-37E4-481D-A819-ABA7969F2801}">
      <dgm:prSet/>
      <dgm:spPr/>
      <dgm:t>
        <a:bodyPr/>
        <a:lstStyle/>
        <a:p>
          <a:pPr rtl="0"/>
          <a:r>
            <a:rPr lang="en-US" dirty="0"/>
            <a:t>They come from the </a:t>
          </a:r>
          <a:r>
            <a:rPr lang="en-US" dirty="0">
              <a:solidFill>
                <a:schemeClr val="tx1"/>
              </a:solidFill>
            </a:rPr>
            <a:t>diet or synthesized in the </a:t>
          </a:r>
          <a:r>
            <a:rPr lang="en-US" dirty="0" smtClean="0">
              <a:solidFill>
                <a:schemeClr val="tx1"/>
              </a:solidFill>
            </a:rPr>
            <a:t>body.</a:t>
          </a:r>
          <a:endParaRPr lang="en-US" dirty="0">
            <a:solidFill>
              <a:srgbClr val="FF0000"/>
            </a:solidFill>
          </a:endParaRPr>
        </a:p>
      </dgm:t>
    </dgm:pt>
    <dgm:pt modelId="{14A9103F-F2BC-4DBC-B98B-5DBEB85E54D7}" type="parTrans" cxnId="{6AF86378-7777-4666-97DE-3914C19B050D}">
      <dgm:prSet/>
      <dgm:spPr/>
      <dgm:t>
        <a:bodyPr/>
        <a:lstStyle/>
        <a:p>
          <a:endParaRPr lang="en-US"/>
        </a:p>
      </dgm:t>
    </dgm:pt>
    <dgm:pt modelId="{79312333-0EA2-447B-8EBC-0003ADAA7ACC}" type="sibTrans" cxnId="{6AF86378-7777-4666-97DE-3914C19B050D}">
      <dgm:prSet/>
      <dgm:spPr/>
      <dgm:t>
        <a:bodyPr/>
        <a:lstStyle/>
        <a:p>
          <a:endParaRPr lang="en-US"/>
        </a:p>
      </dgm:t>
    </dgm:pt>
    <dgm:pt modelId="{25CC0E25-DE53-4CDC-9AEA-A1A3FB15476A}">
      <dgm:prSet/>
      <dgm:spPr/>
      <dgm:t>
        <a:bodyPr/>
        <a:lstStyle/>
        <a:p>
          <a:pPr rtl="0"/>
          <a:r>
            <a:rPr lang="en-US" dirty="0" smtClean="0"/>
            <a:t>Then </a:t>
          </a:r>
          <a:r>
            <a:rPr lang="en-US" dirty="0"/>
            <a:t>transported to tissues for storage or utilization.</a:t>
          </a:r>
        </a:p>
      </dgm:t>
    </dgm:pt>
    <dgm:pt modelId="{DABEF9E1-E89F-41F7-8E94-4AD28B4D13F3}" type="parTrans" cxnId="{4466F109-847C-48E5-AA51-472CA6238CAF}">
      <dgm:prSet/>
      <dgm:spPr/>
      <dgm:t>
        <a:bodyPr/>
        <a:lstStyle/>
        <a:p>
          <a:endParaRPr lang="en-US"/>
        </a:p>
      </dgm:t>
    </dgm:pt>
    <dgm:pt modelId="{9B5B9435-2DEF-4AF9-AEEA-D85F12C81316}" type="sibTrans" cxnId="{4466F109-847C-48E5-AA51-472CA6238CAF}">
      <dgm:prSet/>
      <dgm:spPr/>
      <dgm:t>
        <a:bodyPr/>
        <a:lstStyle/>
        <a:p>
          <a:endParaRPr lang="en-US"/>
        </a:p>
      </dgm:t>
    </dgm:pt>
    <dgm:pt modelId="{4BF7E5B9-5A49-49CE-9077-33473645C79A}">
      <dgm:prSet/>
      <dgm:spPr/>
      <dgm:t>
        <a:bodyPr/>
        <a:lstStyle/>
        <a:p>
          <a:pPr rtl="0"/>
          <a:r>
            <a:rPr lang="en-US" dirty="0"/>
            <a:t>but they are </a:t>
          </a:r>
          <a:r>
            <a:rPr lang="en-US" b="1" dirty="0">
              <a:solidFill>
                <a:schemeClr val="accent6">
                  <a:lumMod val="75000"/>
                </a:schemeClr>
              </a:solidFill>
            </a:rPr>
            <a:t>water insoluble</a:t>
          </a:r>
          <a:r>
            <a:rPr lang="en-US" dirty="0"/>
            <a:t>, </a:t>
          </a:r>
          <a:r>
            <a:rPr lang="en-US" b="1" dirty="0"/>
            <a:t>so how can the body overcome this problem ????????!!</a:t>
          </a:r>
        </a:p>
      </dgm:t>
    </dgm:pt>
    <dgm:pt modelId="{A6D889B6-E2DF-4A86-9ECF-0C54EB70A55E}" type="parTrans" cxnId="{FC79D370-4E6A-421B-ADFF-ED4B87647E2D}">
      <dgm:prSet/>
      <dgm:spPr/>
      <dgm:t>
        <a:bodyPr/>
        <a:lstStyle/>
        <a:p>
          <a:endParaRPr lang="en-US"/>
        </a:p>
      </dgm:t>
    </dgm:pt>
    <dgm:pt modelId="{64CFF084-9F4A-4958-9CCF-9762A4B75B5D}" type="sibTrans" cxnId="{FC79D370-4E6A-421B-ADFF-ED4B87647E2D}">
      <dgm:prSet/>
      <dgm:spPr/>
      <dgm:t>
        <a:bodyPr/>
        <a:lstStyle/>
        <a:p>
          <a:endParaRPr lang="en-US"/>
        </a:p>
      </dgm:t>
    </dgm:pt>
    <dgm:pt modelId="{ACAF3044-48F7-4D80-AA1F-41663B22D067}" type="pres">
      <dgm:prSet presAssocID="{82000594-32C7-404E-959F-EFB285AD83A2}" presName="vert0" presStyleCnt="0">
        <dgm:presLayoutVars>
          <dgm:dir/>
          <dgm:animOne val="branch"/>
          <dgm:animLvl val="lvl"/>
        </dgm:presLayoutVars>
      </dgm:prSet>
      <dgm:spPr/>
      <dgm:t>
        <a:bodyPr/>
        <a:lstStyle/>
        <a:p>
          <a:endParaRPr lang="en-US"/>
        </a:p>
      </dgm:t>
    </dgm:pt>
    <dgm:pt modelId="{269878E1-1788-41AF-814D-C2DB236755EB}" type="pres">
      <dgm:prSet presAssocID="{79CD585B-8B84-4F6E-9A57-AFDD66475222}" presName="thickLine" presStyleLbl="alignNode1" presStyleIdx="0" presStyleCnt="4"/>
      <dgm:spPr/>
    </dgm:pt>
    <dgm:pt modelId="{BFA35DE6-2307-4EDA-955F-6A2B698B4F44}" type="pres">
      <dgm:prSet presAssocID="{79CD585B-8B84-4F6E-9A57-AFDD66475222}" presName="horz1" presStyleCnt="0"/>
      <dgm:spPr/>
    </dgm:pt>
    <dgm:pt modelId="{16093C23-7D76-414F-AEFC-3D88D2AFE8B2}" type="pres">
      <dgm:prSet presAssocID="{79CD585B-8B84-4F6E-9A57-AFDD66475222}" presName="tx1" presStyleLbl="revTx" presStyleIdx="0" presStyleCnt="4"/>
      <dgm:spPr/>
      <dgm:t>
        <a:bodyPr/>
        <a:lstStyle/>
        <a:p>
          <a:endParaRPr lang="en-US"/>
        </a:p>
      </dgm:t>
    </dgm:pt>
    <dgm:pt modelId="{A380FF7D-3847-49B6-8E27-E0A7E9EE0323}" type="pres">
      <dgm:prSet presAssocID="{79CD585B-8B84-4F6E-9A57-AFDD66475222}" presName="vert1" presStyleCnt="0"/>
      <dgm:spPr/>
    </dgm:pt>
    <dgm:pt modelId="{4EBC4A25-B123-4BBE-9C28-E1C93624B8A1}" type="pres">
      <dgm:prSet presAssocID="{41096F20-37E4-481D-A819-ABA7969F2801}" presName="thickLine" presStyleLbl="alignNode1" presStyleIdx="1" presStyleCnt="4"/>
      <dgm:spPr/>
    </dgm:pt>
    <dgm:pt modelId="{94EBBBBD-5A66-451F-8B2E-37A45245B037}" type="pres">
      <dgm:prSet presAssocID="{41096F20-37E4-481D-A819-ABA7969F2801}" presName="horz1" presStyleCnt="0"/>
      <dgm:spPr/>
    </dgm:pt>
    <dgm:pt modelId="{AD057226-068C-47A3-9FAF-80AFD1706ACE}" type="pres">
      <dgm:prSet presAssocID="{41096F20-37E4-481D-A819-ABA7969F2801}" presName="tx1" presStyleLbl="revTx" presStyleIdx="1" presStyleCnt="4"/>
      <dgm:spPr/>
      <dgm:t>
        <a:bodyPr/>
        <a:lstStyle/>
        <a:p>
          <a:endParaRPr lang="en-US"/>
        </a:p>
      </dgm:t>
    </dgm:pt>
    <dgm:pt modelId="{1F406D3E-5257-4439-81B9-AA90385B2833}" type="pres">
      <dgm:prSet presAssocID="{41096F20-37E4-481D-A819-ABA7969F2801}" presName="vert1" presStyleCnt="0"/>
      <dgm:spPr/>
    </dgm:pt>
    <dgm:pt modelId="{C664CA28-1BAB-4357-85A0-A24DCA4C705F}" type="pres">
      <dgm:prSet presAssocID="{25CC0E25-DE53-4CDC-9AEA-A1A3FB15476A}" presName="thickLine" presStyleLbl="alignNode1" presStyleIdx="2" presStyleCnt="4"/>
      <dgm:spPr/>
    </dgm:pt>
    <dgm:pt modelId="{0DB73A01-0C3E-4F3B-8378-A28160547C0A}" type="pres">
      <dgm:prSet presAssocID="{25CC0E25-DE53-4CDC-9AEA-A1A3FB15476A}" presName="horz1" presStyleCnt="0"/>
      <dgm:spPr/>
    </dgm:pt>
    <dgm:pt modelId="{E37CC7AD-A1C1-46C6-B608-813C465FB63B}" type="pres">
      <dgm:prSet presAssocID="{25CC0E25-DE53-4CDC-9AEA-A1A3FB15476A}" presName="tx1" presStyleLbl="revTx" presStyleIdx="2" presStyleCnt="4"/>
      <dgm:spPr/>
      <dgm:t>
        <a:bodyPr/>
        <a:lstStyle/>
        <a:p>
          <a:endParaRPr lang="en-US"/>
        </a:p>
      </dgm:t>
    </dgm:pt>
    <dgm:pt modelId="{C1FA9294-7C4D-42CF-A6FA-1096AEDB4E5A}" type="pres">
      <dgm:prSet presAssocID="{25CC0E25-DE53-4CDC-9AEA-A1A3FB15476A}" presName="vert1" presStyleCnt="0"/>
      <dgm:spPr/>
    </dgm:pt>
    <dgm:pt modelId="{5CD46850-38E0-4FE8-BC62-5C761E3B61DC}" type="pres">
      <dgm:prSet presAssocID="{4BF7E5B9-5A49-49CE-9077-33473645C79A}" presName="thickLine" presStyleLbl="alignNode1" presStyleIdx="3" presStyleCnt="4"/>
      <dgm:spPr/>
    </dgm:pt>
    <dgm:pt modelId="{AA6C50D6-92C6-4897-A397-D628E88AA288}" type="pres">
      <dgm:prSet presAssocID="{4BF7E5B9-5A49-49CE-9077-33473645C79A}" presName="horz1" presStyleCnt="0"/>
      <dgm:spPr/>
    </dgm:pt>
    <dgm:pt modelId="{5DDE3CDB-CEE4-4CFD-8FD7-C9EDEBC58F92}" type="pres">
      <dgm:prSet presAssocID="{4BF7E5B9-5A49-49CE-9077-33473645C79A}" presName="tx1" presStyleLbl="revTx" presStyleIdx="3" presStyleCnt="4"/>
      <dgm:spPr/>
      <dgm:t>
        <a:bodyPr/>
        <a:lstStyle/>
        <a:p>
          <a:endParaRPr lang="en-US"/>
        </a:p>
      </dgm:t>
    </dgm:pt>
    <dgm:pt modelId="{C6245B12-63D6-43A1-8608-43D3DF0E7750}" type="pres">
      <dgm:prSet presAssocID="{4BF7E5B9-5A49-49CE-9077-33473645C79A}" presName="vert1" presStyleCnt="0"/>
      <dgm:spPr/>
    </dgm:pt>
  </dgm:ptLst>
  <dgm:cxnLst>
    <dgm:cxn modelId="{FC79D370-4E6A-421B-ADFF-ED4B87647E2D}" srcId="{82000594-32C7-404E-959F-EFB285AD83A2}" destId="{4BF7E5B9-5A49-49CE-9077-33473645C79A}" srcOrd="3" destOrd="0" parTransId="{A6D889B6-E2DF-4A86-9ECF-0C54EB70A55E}" sibTransId="{64CFF084-9F4A-4958-9CCF-9762A4B75B5D}"/>
    <dgm:cxn modelId="{A6014C90-5826-4C6E-8E26-940F0DAEE4F9}" type="presOf" srcId="{82000594-32C7-404E-959F-EFB285AD83A2}" destId="{ACAF3044-48F7-4D80-AA1F-41663B22D067}" srcOrd="0" destOrd="0" presId="urn:microsoft.com/office/officeart/2008/layout/LinedList"/>
    <dgm:cxn modelId="{C355BA35-C731-494D-87C0-492B9D999F0A}" type="presOf" srcId="{4BF7E5B9-5A49-49CE-9077-33473645C79A}" destId="{5DDE3CDB-CEE4-4CFD-8FD7-C9EDEBC58F92}" srcOrd="0" destOrd="0" presId="urn:microsoft.com/office/officeart/2008/layout/LinedList"/>
    <dgm:cxn modelId="{C3E581ED-DA63-4CD4-81BD-3720AC472AF6}" type="presOf" srcId="{25CC0E25-DE53-4CDC-9AEA-A1A3FB15476A}" destId="{E37CC7AD-A1C1-46C6-B608-813C465FB63B}" srcOrd="0" destOrd="0" presId="urn:microsoft.com/office/officeart/2008/layout/LinedList"/>
    <dgm:cxn modelId="{E09C64D9-3CB1-4842-9C49-3D935668BC96}" type="presOf" srcId="{41096F20-37E4-481D-A819-ABA7969F2801}" destId="{AD057226-068C-47A3-9FAF-80AFD1706ACE}" srcOrd="0" destOrd="0" presId="urn:microsoft.com/office/officeart/2008/layout/LinedList"/>
    <dgm:cxn modelId="{6AF86378-7777-4666-97DE-3914C19B050D}" srcId="{82000594-32C7-404E-959F-EFB285AD83A2}" destId="{41096F20-37E4-481D-A819-ABA7969F2801}" srcOrd="1" destOrd="0" parTransId="{14A9103F-F2BC-4DBC-B98B-5DBEB85E54D7}" sibTransId="{79312333-0EA2-447B-8EBC-0003ADAA7ACC}"/>
    <dgm:cxn modelId="{7780EB97-B36A-4E1D-BFF2-6A75D2467736}" srcId="{82000594-32C7-404E-959F-EFB285AD83A2}" destId="{79CD585B-8B84-4F6E-9A57-AFDD66475222}" srcOrd="0" destOrd="0" parTransId="{13A7FD5D-DFEF-4F4F-B186-4E13DAC0BD35}" sibTransId="{AD1F277E-F169-43CB-A68C-EA6DDD31248A}"/>
    <dgm:cxn modelId="{4466F109-847C-48E5-AA51-472CA6238CAF}" srcId="{82000594-32C7-404E-959F-EFB285AD83A2}" destId="{25CC0E25-DE53-4CDC-9AEA-A1A3FB15476A}" srcOrd="2" destOrd="0" parTransId="{DABEF9E1-E89F-41F7-8E94-4AD28B4D13F3}" sibTransId="{9B5B9435-2DEF-4AF9-AEEA-D85F12C81316}"/>
    <dgm:cxn modelId="{4272AA4C-CE23-47D1-AE8E-9FEBDC34BD65}" type="presOf" srcId="{79CD585B-8B84-4F6E-9A57-AFDD66475222}" destId="{16093C23-7D76-414F-AEFC-3D88D2AFE8B2}" srcOrd="0" destOrd="0" presId="urn:microsoft.com/office/officeart/2008/layout/LinedList"/>
    <dgm:cxn modelId="{C1ABC64D-42FD-4FA6-B093-89A6A4E1316F}" type="presParOf" srcId="{ACAF3044-48F7-4D80-AA1F-41663B22D067}" destId="{269878E1-1788-41AF-814D-C2DB236755EB}" srcOrd="0" destOrd="0" presId="urn:microsoft.com/office/officeart/2008/layout/LinedList"/>
    <dgm:cxn modelId="{1EC5D3DB-C5AB-4188-A4D7-57B15B6B0595}" type="presParOf" srcId="{ACAF3044-48F7-4D80-AA1F-41663B22D067}" destId="{BFA35DE6-2307-4EDA-955F-6A2B698B4F44}" srcOrd="1" destOrd="0" presId="urn:microsoft.com/office/officeart/2008/layout/LinedList"/>
    <dgm:cxn modelId="{DAD38DDC-3DF7-49DE-A159-63BFEF11CF0B}" type="presParOf" srcId="{BFA35DE6-2307-4EDA-955F-6A2B698B4F44}" destId="{16093C23-7D76-414F-AEFC-3D88D2AFE8B2}" srcOrd="0" destOrd="0" presId="urn:microsoft.com/office/officeart/2008/layout/LinedList"/>
    <dgm:cxn modelId="{C96EE5DB-3A0C-4620-8FA9-0AF18A93C45F}" type="presParOf" srcId="{BFA35DE6-2307-4EDA-955F-6A2B698B4F44}" destId="{A380FF7D-3847-49B6-8E27-E0A7E9EE0323}" srcOrd="1" destOrd="0" presId="urn:microsoft.com/office/officeart/2008/layout/LinedList"/>
    <dgm:cxn modelId="{1F29490E-68D4-4ACE-95E2-4A4D07AEDF69}" type="presParOf" srcId="{ACAF3044-48F7-4D80-AA1F-41663B22D067}" destId="{4EBC4A25-B123-4BBE-9C28-E1C93624B8A1}" srcOrd="2" destOrd="0" presId="urn:microsoft.com/office/officeart/2008/layout/LinedList"/>
    <dgm:cxn modelId="{558972B7-5B45-4EE3-A3DE-CD0786645E4F}" type="presParOf" srcId="{ACAF3044-48F7-4D80-AA1F-41663B22D067}" destId="{94EBBBBD-5A66-451F-8B2E-37A45245B037}" srcOrd="3" destOrd="0" presId="urn:microsoft.com/office/officeart/2008/layout/LinedList"/>
    <dgm:cxn modelId="{3CCD5D84-FAA3-439C-BFB4-D85683F2A9F9}" type="presParOf" srcId="{94EBBBBD-5A66-451F-8B2E-37A45245B037}" destId="{AD057226-068C-47A3-9FAF-80AFD1706ACE}" srcOrd="0" destOrd="0" presId="urn:microsoft.com/office/officeart/2008/layout/LinedList"/>
    <dgm:cxn modelId="{D80ECBE7-0973-4EA1-80B8-9F1986E11DFB}" type="presParOf" srcId="{94EBBBBD-5A66-451F-8B2E-37A45245B037}" destId="{1F406D3E-5257-4439-81B9-AA90385B2833}" srcOrd="1" destOrd="0" presId="urn:microsoft.com/office/officeart/2008/layout/LinedList"/>
    <dgm:cxn modelId="{55B6B40A-B4F8-4747-8F81-E6512DA098BD}" type="presParOf" srcId="{ACAF3044-48F7-4D80-AA1F-41663B22D067}" destId="{C664CA28-1BAB-4357-85A0-A24DCA4C705F}" srcOrd="4" destOrd="0" presId="urn:microsoft.com/office/officeart/2008/layout/LinedList"/>
    <dgm:cxn modelId="{20A99D53-56AA-43BE-90BA-81399564952F}" type="presParOf" srcId="{ACAF3044-48F7-4D80-AA1F-41663B22D067}" destId="{0DB73A01-0C3E-4F3B-8378-A28160547C0A}" srcOrd="5" destOrd="0" presId="urn:microsoft.com/office/officeart/2008/layout/LinedList"/>
    <dgm:cxn modelId="{ED26CC9C-3BA1-42B5-A961-6E3A7C11326B}" type="presParOf" srcId="{0DB73A01-0C3E-4F3B-8378-A28160547C0A}" destId="{E37CC7AD-A1C1-46C6-B608-813C465FB63B}" srcOrd="0" destOrd="0" presId="urn:microsoft.com/office/officeart/2008/layout/LinedList"/>
    <dgm:cxn modelId="{7071DCCD-E48E-46EB-8C55-9B8986DD4527}" type="presParOf" srcId="{0DB73A01-0C3E-4F3B-8378-A28160547C0A}" destId="{C1FA9294-7C4D-42CF-A6FA-1096AEDB4E5A}" srcOrd="1" destOrd="0" presId="urn:microsoft.com/office/officeart/2008/layout/LinedList"/>
    <dgm:cxn modelId="{0AB59AD3-CF86-495B-BA12-1B9CCAB865BD}" type="presParOf" srcId="{ACAF3044-48F7-4D80-AA1F-41663B22D067}" destId="{5CD46850-38E0-4FE8-BC62-5C761E3B61DC}" srcOrd="6" destOrd="0" presId="urn:microsoft.com/office/officeart/2008/layout/LinedList"/>
    <dgm:cxn modelId="{62FEFC5A-5DB5-4198-9870-450AFDF9119E}" type="presParOf" srcId="{ACAF3044-48F7-4D80-AA1F-41663B22D067}" destId="{AA6C50D6-92C6-4897-A397-D628E88AA288}" srcOrd="7" destOrd="0" presId="urn:microsoft.com/office/officeart/2008/layout/LinedList"/>
    <dgm:cxn modelId="{5D091BFC-9A26-4506-90CF-D7CD10A9E25B}" type="presParOf" srcId="{AA6C50D6-92C6-4897-A397-D628E88AA288}" destId="{5DDE3CDB-CEE4-4CFD-8FD7-C9EDEBC58F92}" srcOrd="0" destOrd="0" presId="urn:microsoft.com/office/officeart/2008/layout/LinedList"/>
    <dgm:cxn modelId="{6ED2F292-CF13-4F63-A1E9-2FB383442A28}" type="presParOf" srcId="{AA6C50D6-92C6-4897-A397-D628E88AA288}" destId="{C6245B12-63D6-43A1-8608-43D3DF0E775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27CCA5-0634-4ADD-808B-4B00A1BC8420}"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n-US"/>
        </a:p>
      </dgm:t>
    </dgm:pt>
    <dgm:pt modelId="{96824FFA-E922-4F5A-890A-1779FEA66E8F}">
      <dgm:prSet/>
      <dgm:spPr/>
      <dgm:t>
        <a:bodyPr/>
        <a:lstStyle/>
        <a:p>
          <a:pPr rtl="0"/>
          <a:r>
            <a:rPr lang="en-US" b="1" dirty="0"/>
            <a:t>Lipid transport</a:t>
          </a:r>
          <a:endParaRPr lang="en-US" dirty="0"/>
        </a:p>
      </dgm:t>
    </dgm:pt>
    <dgm:pt modelId="{88A87A33-70C5-4AF3-83A3-E6944BDCB1B2}" type="parTrans" cxnId="{E6131825-2982-45A1-A9A7-6A59C3FFFE0F}">
      <dgm:prSet/>
      <dgm:spPr/>
      <dgm:t>
        <a:bodyPr/>
        <a:lstStyle/>
        <a:p>
          <a:endParaRPr lang="en-US"/>
        </a:p>
      </dgm:t>
    </dgm:pt>
    <dgm:pt modelId="{4395120A-FDA0-4B1F-AF1A-B9B960F329D9}" type="sibTrans" cxnId="{E6131825-2982-45A1-A9A7-6A59C3FFFE0F}">
      <dgm:prSet/>
      <dgm:spPr/>
      <dgm:t>
        <a:bodyPr/>
        <a:lstStyle/>
        <a:p>
          <a:endParaRPr lang="en-US"/>
        </a:p>
      </dgm:t>
    </dgm:pt>
    <dgm:pt modelId="{AE3F9C91-F53B-4775-9B94-129464E2D031}" type="pres">
      <dgm:prSet presAssocID="{8227CCA5-0634-4ADD-808B-4B00A1BC8420}" presName="Name0" presStyleCnt="0">
        <dgm:presLayoutVars>
          <dgm:dir/>
          <dgm:animLvl val="lvl"/>
          <dgm:resizeHandles val="exact"/>
        </dgm:presLayoutVars>
      </dgm:prSet>
      <dgm:spPr/>
      <dgm:t>
        <a:bodyPr/>
        <a:lstStyle/>
        <a:p>
          <a:endParaRPr lang="en-US"/>
        </a:p>
      </dgm:t>
    </dgm:pt>
    <dgm:pt modelId="{9EC7426E-775A-4F15-947A-74592CD736E6}" type="pres">
      <dgm:prSet presAssocID="{96824FFA-E922-4F5A-890A-1779FEA66E8F}" presName="linNode" presStyleCnt="0"/>
      <dgm:spPr/>
    </dgm:pt>
    <dgm:pt modelId="{6AA51863-861F-4476-9BF6-425D03F097DC}" type="pres">
      <dgm:prSet presAssocID="{96824FFA-E922-4F5A-890A-1779FEA66E8F}" presName="parentText" presStyleLbl="node1" presStyleIdx="0" presStyleCnt="1" custScaleX="240637" custLinFactNeighborX="-49078" custLinFactNeighborY="-2975">
        <dgm:presLayoutVars>
          <dgm:chMax val="1"/>
          <dgm:bulletEnabled val="1"/>
        </dgm:presLayoutVars>
      </dgm:prSet>
      <dgm:spPr/>
      <dgm:t>
        <a:bodyPr/>
        <a:lstStyle/>
        <a:p>
          <a:endParaRPr lang="en-US"/>
        </a:p>
      </dgm:t>
    </dgm:pt>
  </dgm:ptLst>
  <dgm:cxnLst>
    <dgm:cxn modelId="{A198E315-1BB9-463C-82DC-300E37ED7D45}" type="presOf" srcId="{96824FFA-E922-4F5A-890A-1779FEA66E8F}" destId="{6AA51863-861F-4476-9BF6-425D03F097DC}" srcOrd="0" destOrd="0" presId="urn:microsoft.com/office/officeart/2005/8/layout/vList5"/>
    <dgm:cxn modelId="{40C936EC-3D15-4DF2-9C59-E6068CC17A6A}" type="presOf" srcId="{8227CCA5-0634-4ADD-808B-4B00A1BC8420}" destId="{AE3F9C91-F53B-4775-9B94-129464E2D031}" srcOrd="0" destOrd="0" presId="urn:microsoft.com/office/officeart/2005/8/layout/vList5"/>
    <dgm:cxn modelId="{E6131825-2982-45A1-A9A7-6A59C3FFFE0F}" srcId="{8227CCA5-0634-4ADD-808B-4B00A1BC8420}" destId="{96824FFA-E922-4F5A-890A-1779FEA66E8F}" srcOrd="0" destOrd="0" parTransId="{88A87A33-70C5-4AF3-83A3-E6944BDCB1B2}" sibTransId="{4395120A-FDA0-4B1F-AF1A-B9B960F329D9}"/>
    <dgm:cxn modelId="{08CA237D-50FC-4CEE-B42F-4DA5EC05F23C}" type="presParOf" srcId="{AE3F9C91-F53B-4775-9B94-129464E2D031}" destId="{9EC7426E-775A-4F15-947A-74592CD736E6}" srcOrd="0" destOrd="0" presId="urn:microsoft.com/office/officeart/2005/8/layout/vList5"/>
    <dgm:cxn modelId="{CF35B560-008D-4870-81F5-E722035E706A}" type="presParOf" srcId="{9EC7426E-775A-4F15-947A-74592CD736E6}" destId="{6AA51863-861F-4476-9BF6-425D03F097DC}"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DAD3AB-EF5E-4CC2-9899-1D4549C51A01}" type="doc">
      <dgm:prSet loTypeId="urn:microsoft.com/office/officeart/2008/layout/LinedList" loCatId="list" qsTypeId="urn:microsoft.com/office/officeart/2005/8/quickstyle/3d1" qsCatId="3D" csTypeId="urn:microsoft.com/office/officeart/2005/8/colors/accent1_2" csCatId="accent1"/>
      <dgm:spPr/>
      <dgm:t>
        <a:bodyPr/>
        <a:lstStyle/>
        <a:p>
          <a:endParaRPr lang="en-US"/>
        </a:p>
      </dgm:t>
    </dgm:pt>
    <dgm:pt modelId="{8718718D-6CBB-4357-8DF4-8E26EA071183}">
      <dgm:prSet/>
      <dgm:spPr/>
      <dgm:t>
        <a:bodyPr/>
        <a:lstStyle/>
        <a:p>
          <a:pPr rtl="0"/>
          <a:r>
            <a:rPr lang="en-US"/>
            <a:t>98% of the lipids  are tranported via lipoprotein.</a:t>
          </a:r>
        </a:p>
      </dgm:t>
    </dgm:pt>
    <dgm:pt modelId="{8517B6B4-018F-40E4-B8F2-BD9FA78C214E}" type="parTrans" cxnId="{13E5C1E3-B57C-45E5-AB4C-19A34B7E376B}">
      <dgm:prSet/>
      <dgm:spPr/>
      <dgm:t>
        <a:bodyPr/>
        <a:lstStyle/>
        <a:p>
          <a:endParaRPr lang="en-US"/>
        </a:p>
      </dgm:t>
    </dgm:pt>
    <dgm:pt modelId="{889ABD50-6422-4519-AF55-79B37FD4C09A}" type="sibTrans" cxnId="{13E5C1E3-B57C-45E5-AB4C-19A34B7E376B}">
      <dgm:prSet/>
      <dgm:spPr/>
      <dgm:t>
        <a:bodyPr/>
        <a:lstStyle/>
        <a:p>
          <a:endParaRPr lang="en-US"/>
        </a:p>
      </dgm:t>
    </dgm:pt>
    <dgm:pt modelId="{64EE8F6A-1B9C-4F2E-B8FC-2EE4EC216EFC}">
      <dgm:prSet/>
      <dgm:spPr/>
      <dgm:t>
        <a:bodyPr/>
        <a:lstStyle/>
        <a:p>
          <a:pPr rtl="0"/>
          <a:r>
            <a:rPr lang="en-US"/>
            <a:t>2% of the lipid (mostly F.A) are carried bound non-covalently to albumin. </a:t>
          </a:r>
        </a:p>
      </dgm:t>
    </dgm:pt>
    <dgm:pt modelId="{1E73D0DE-B14B-4FEB-9486-D87BB7FFEBD5}" type="parTrans" cxnId="{E3DAE719-5317-4E18-9A5F-7CE6A3C994F2}">
      <dgm:prSet/>
      <dgm:spPr/>
      <dgm:t>
        <a:bodyPr/>
        <a:lstStyle/>
        <a:p>
          <a:endParaRPr lang="en-US"/>
        </a:p>
      </dgm:t>
    </dgm:pt>
    <dgm:pt modelId="{C7E3887E-D15C-40D0-845A-4CB03E9C0517}" type="sibTrans" cxnId="{E3DAE719-5317-4E18-9A5F-7CE6A3C994F2}">
      <dgm:prSet/>
      <dgm:spPr/>
      <dgm:t>
        <a:bodyPr/>
        <a:lstStyle/>
        <a:p>
          <a:endParaRPr lang="en-US"/>
        </a:p>
      </dgm:t>
    </dgm:pt>
    <dgm:pt modelId="{B83A6F78-6450-44FE-BD2A-7679614167CC}" type="pres">
      <dgm:prSet presAssocID="{8EDAD3AB-EF5E-4CC2-9899-1D4549C51A01}" presName="vert0" presStyleCnt="0">
        <dgm:presLayoutVars>
          <dgm:dir/>
          <dgm:animOne val="branch"/>
          <dgm:animLvl val="lvl"/>
        </dgm:presLayoutVars>
      </dgm:prSet>
      <dgm:spPr/>
      <dgm:t>
        <a:bodyPr/>
        <a:lstStyle/>
        <a:p>
          <a:endParaRPr lang="en-US"/>
        </a:p>
      </dgm:t>
    </dgm:pt>
    <dgm:pt modelId="{3CD50BB0-93C1-4AA0-A59A-4D272B627C02}" type="pres">
      <dgm:prSet presAssocID="{8718718D-6CBB-4357-8DF4-8E26EA071183}" presName="thickLine" presStyleLbl="alignNode1" presStyleIdx="0" presStyleCnt="2"/>
      <dgm:spPr/>
    </dgm:pt>
    <dgm:pt modelId="{B426C599-CD23-4B6D-AAE7-829B18D5D1B5}" type="pres">
      <dgm:prSet presAssocID="{8718718D-6CBB-4357-8DF4-8E26EA071183}" presName="horz1" presStyleCnt="0"/>
      <dgm:spPr/>
    </dgm:pt>
    <dgm:pt modelId="{FCD6E31C-4076-415C-9890-E00B3663C288}" type="pres">
      <dgm:prSet presAssocID="{8718718D-6CBB-4357-8DF4-8E26EA071183}" presName="tx1" presStyleLbl="revTx" presStyleIdx="0" presStyleCnt="2"/>
      <dgm:spPr/>
      <dgm:t>
        <a:bodyPr/>
        <a:lstStyle/>
        <a:p>
          <a:endParaRPr lang="en-US"/>
        </a:p>
      </dgm:t>
    </dgm:pt>
    <dgm:pt modelId="{62774012-D0CD-46F9-9EAF-443D940CF649}" type="pres">
      <dgm:prSet presAssocID="{8718718D-6CBB-4357-8DF4-8E26EA071183}" presName="vert1" presStyleCnt="0"/>
      <dgm:spPr/>
    </dgm:pt>
    <dgm:pt modelId="{C573D5A7-3E46-4EAC-8EF6-845482563775}" type="pres">
      <dgm:prSet presAssocID="{64EE8F6A-1B9C-4F2E-B8FC-2EE4EC216EFC}" presName="thickLine" presStyleLbl="alignNode1" presStyleIdx="1" presStyleCnt="2"/>
      <dgm:spPr/>
    </dgm:pt>
    <dgm:pt modelId="{BBD508EF-0818-47C0-999D-8842D9AB7BE3}" type="pres">
      <dgm:prSet presAssocID="{64EE8F6A-1B9C-4F2E-B8FC-2EE4EC216EFC}" presName="horz1" presStyleCnt="0"/>
      <dgm:spPr/>
    </dgm:pt>
    <dgm:pt modelId="{8947E397-B4C4-4A75-B5C3-13DA352A005C}" type="pres">
      <dgm:prSet presAssocID="{64EE8F6A-1B9C-4F2E-B8FC-2EE4EC216EFC}" presName="tx1" presStyleLbl="revTx" presStyleIdx="1" presStyleCnt="2"/>
      <dgm:spPr/>
      <dgm:t>
        <a:bodyPr/>
        <a:lstStyle/>
        <a:p>
          <a:endParaRPr lang="en-US"/>
        </a:p>
      </dgm:t>
    </dgm:pt>
    <dgm:pt modelId="{94DF334B-A5EA-4C94-86D7-AAF3129BAADC}" type="pres">
      <dgm:prSet presAssocID="{64EE8F6A-1B9C-4F2E-B8FC-2EE4EC216EFC}" presName="vert1" presStyleCnt="0"/>
      <dgm:spPr/>
    </dgm:pt>
  </dgm:ptLst>
  <dgm:cxnLst>
    <dgm:cxn modelId="{13E5C1E3-B57C-45E5-AB4C-19A34B7E376B}" srcId="{8EDAD3AB-EF5E-4CC2-9899-1D4549C51A01}" destId="{8718718D-6CBB-4357-8DF4-8E26EA071183}" srcOrd="0" destOrd="0" parTransId="{8517B6B4-018F-40E4-B8F2-BD9FA78C214E}" sibTransId="{889ABD50-6422-4519-AF55-79B37FD4C09A}"/>
    <dgm:cxn modelId="{E3DAE719-5317-4E18-9A5F-7CE6A3C994F2}" srcId="{8EDAD3AB-EF5E-4CC2-9899-1D4549C51A01}" destId="{64EE8F6A-1B9C-4F2E-B8FC-2EE4EC216EFC}" srcOrd="1" destOrd="0" parTransId="{1E73D0DE-B14B-4FEB-9486-D87BB7FFEBD5}" sibTransId="{C7E3887E-D15C-40D0-845A-4CB03E9C0517}"/>
    <dgm:cxn modelId="{B8A66FFE-5F83-4F9E-8A8F-9A841553B3AA}" type="presOf" srcId="{8EDAD3AB-EF5E-4CC2-9899-1D4549C51A01}" destId="{B83A6F78-6450-44FE-BD2A-7679614167CC}" srcOrd="0" destOrd="0" presId="urn:microsoft.com/office/officeart/2008/layout/LinedList"/>
    <dgm:cxn modelId="{5427386D-7B3F-4388-9DA4-5F8A5BD08279}" type="presOf" srcId="{8718718D-6CBB-4357-8DF4-8E26EA071183}" destId="{FCD6E31C-4076-415C-9890-E00B3663C288}" srcOrd="0" destOrd="0" presId="urn:microsoft.com/office/officeart/2008/layout/LinedList"/>
    <dgm:cxn modelId="{38086F0A-1AB6-4FAF-AB00-1882B5B5D90A}" type="presOf" srcId="{64EE8F6A-1B9C-4F2E-B8FC-2EE4EC216EFC}" destId="{8947E397-B4C4-4A75-B5C3-13DA352A005C}" srcOrd="0" destOrd="0" presId="urn:microsoft.com/office/officeart/2008/layout/LinedList"/>
    <dgm:cxn modelId="{57AD9832-413B-49E4-8C43-3A5F110BA951}" type="presParOf" srcId="{B83A6F78-6450-44FE-BD2A-7679614167CC}" destId="{3CD50BB0-93C1-4AA0-A59A-4D272B627C02}" srcOrd="0" destOrd="0" presId="urn:microsoft.com/office/officeart/2008/layout/LinedList"/>
    <dgm:cxn modelId="{CE8593E8-0790-4575-A302-D9A357741531}" type="presParOf" srcId="{B83A6F78-6450-44FE-BD2A-7679614167CC}" destId="{B426C599-CD23-4B6D-AAE7-829B18D5D1B5}" srcOrd="1" destOrd="0" presId="urn:microsoft.com/office/officeart/2008/layout/LinedList"/>
    <dgm:cxn modelId="{525A0D7E-DDEA-4109-853D-38F5E285918C}" type="presParOf" srcId="{B426C599-CD23-4B6D-AAE7-829B18D5D1B5}" destId="{FCD6E31C-4076-415C-9890-E00B3663C288}" srcOrd="0" destOrd="0" presId="urn:microsoft.com/office/officeart/2008/layout/LinedList"/>
    <dgm:cxn modelId="{A81E4E65-09F8-4A97-A9D9-9EF9AA6907ED}" type="presParOf" srcId="{B426C599-CD23-4B6D-AAE7-829B18D5D1B5}" destId="{62774012-D0CD-46F9-9EAF-443D940CF649}" srcOrd="1" destOrd="0" presId="urn:microsoft.com/office/officeart/2008/layout/LinedList"/>
    <dgm:cxn modelId="{B0F5A816-8420-46E3-AA79-CACD655FCAFF}" type="presParOf" srcId="{B83A6F78-6450-44FE-BD2A-7679614167CC}" destId="{C573D5A7-3E46-4EAC-8EF6-845482563775}" srcOrd="2" destOrd="0" presId="urn:microsoft.com/office/officeart/2008/layout/LinedList"/>
    <dgm:cxn modelId="{3F8C25F3-DA34-4247-A620-6A7658AF5909}" type="presParOf" srcId="{B83A6F78-6450-44FE-BD2A-7679614167CC}" destId="{BBD508EF-0818-47C0-999D-8842D9AB7BE3}" srcOrd="3" destOrd="0" presId="urn:microsoft.com/office/officeart/2008/layout/LinedList"/>
    <dgm:cxn modelId="{84BFBB7E-4DEC-47C3-9119-BE18BD9E41CC}" type="presParOf" srcId="{BBD508EF-0818-47C0-999D-8842D9AB7BE3}" destId="{8947E397-B4C4-4A75-B5C3-13DA352A005C}" srcOrd="0" destOrd="0" presId="urn:microsoft.com/office/officeart/2008/layout/LinedList"/>
    <dgm:cxn modelId="{5772F9CE-2618-4AE4-ABE2-ED27BC42BC78}" type="presParOf" srcId="{BBD508EF-0818-47C0-999D-8842D9AB7BE3}" destId="{94DF334B-A5EA-4C94-86D7-AAF3129BAA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0F4DD-30DD-4DA7-ADF3-A49D2735C271}">
      <dsp:nvSpPr>
        <dsp:cNvPr id="0" name=""/>
        <dsp:cNvSpPr/>
      </dsp:nvSpPr>
      <dsp:spPr>
        <a:xfrm rot="5400000">
          <a:off x="5734978" y="-987357"/>
          <a:ext cx="4391660" cy="7464290"/>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bliqueTopLef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a:t>Ketone bodies are three water-soluble molecules: </a:t>
          </a:r>
          <a:r>
            <a:rPr lang="en-US" sz="2600" kern="1200" dirty="0">
              <a:solidFill>
                <a:srgbClr val="FF0000"/>
              </a:solidFill>
            </a:rPr>
            <a:t>acetoacetate, beta-</a:t>
          </a:r>
          <a:r>
            <a:rPr lang="en-US" sz="2600" kern="1200" dirty="0" err="1">
              <a:solidFill>
                <a:srgbClr val="FF0000"/>
              </a:solidFill>
            </a:rPr>
            <a:t>hydroxybutyrate</a:t>
          </a:r>
          <a:r>
            <a:rPr lang="en-US" sz="2600" kern="1200" dirty="0">
              <a:solidFill>
                <a:srgbClr val="FF0000"/>
              </a:solidFill>
            </a:rPr>
            <a:t>, and acetone. </a:t>
          </a:r>
        </a:p>
        <a:p>
          <a:pPr marL="228600" lvl="1" indent="-228600" algn="l" defTabSz="1155700" rtl="0">
            <a:lnSpc>
              <a:spcPct val="90000"/>
            </a:lnSpc>
            <a:spcBef>
              <a:spcPct val="0"/>
            </a:spcBef>
            <a:spcAft>
              <a:spcPct val="15000"/>
            </a:spcAft>
            <a:buChar char="••"/>
          </a:pPr>
          <a:r>
            <a:rPr lang="en-US" sz="2600" kern="1200" dirty="0"/>
            <a:t>They serve as alternative energy sources when the body's primary fuel (glucose) is limited.</a:t>
          </a:r>
        </a:p>
        <a:p>
          <a:pPr marL="228600" lvl="1" indent="-228600" algn="l" defTabSz="1155700" rtl="0">
            <a:lnSpc>
              <a:spcPct val="90000"/>
            </a:lnSpc>
            <a:spcBef>
              <a:spcPct val="0"/>
            </a:spcBef>
            <a:spcAft>
              <a:spcPct val="15000"/>
            </a:spcAft>
            <a:buChar char="••"/>
          </a:pPr>
          <a:r>
            <a:rPr lang="en-US" sz="2600" kern="1200" dirty="0"/>
            <a:t>When the body needs energy but doesn't have enough glucose, it breaks down stored fats into fatty acids.</a:t>
          </a:r>
        </a:p>
        <a:p>
          <a:pPr marL="228600" lvl="1" indent="-228600" algn="l" defTabSz="1155700" rtl="0">
            <a:lnSpc>
              <a:spcPct val="90000"/>
            </a:lnSpc>
            <a:spcBef>
              <a:spcPct val="0"/>
            </a:spcBef>
            <a:spcAft>
              <a:spcPct val="15000"/>
            </a:spcAft>
            <a:buChar char="••"/>
          </a:pPr>
          <a:r>
            <a:rPr lang="en-US" sz="2600" kern="1200" dirty="0"/>
            <a:t>In the liver, these fatty acids are converted into ketone bodies through a process called </a:t>
          </a:r>
          <a:r>
            <a:rPr lang="en-US" sz="2600" kern="1200" dirty="0" err="1"/>
            <a:t>ketogenesis</a:t>
          </a:r>
          <a:r>
            <a:rPr lang="en-US" sz="2600" kern="1200" dirty="0"/>
            <a:t>. </a:t>
          </a:r>
        </a:p>
      </dsp:txBody>
      <dsp:txXfrm rot="-5400000">
        <a:off x="4198664" y="763341"/>
        <a:ext cx="7249907" cy="3962894"/>
      </dsp:txXfrm>
    </dsp:sp>
    <dsp:sp modelId="{CAA2A83A-0A88-41D7-B592-9C74419D89C8}">
      <dsp:nvSpPr>
        <dsp:cNvPr id="0" name=""/>
        <dsp:cNvSpPr/>
      </dsp:nvSpPr>
      <dsp:spPr>
        <a:xfrm>
          <a:off x="0" y="0"/>
          <a:ext cx="4198663" cy="548957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b="1" kern="1200" dirty="0"/>
            <a:t>What Are Ketone Bodies?</a:t>
          </a:r>
          <a:endParaRPr lang="en-US" sz="6500" kern="1200" dirty="0"/>
        </a:p>
      </dsp:txBody>
      <dsp:txXfrm>
        <a:off x="204962" y="204962"/>
        <a:ext cx="3788739" cy="50796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1C47B-1E88-46E2-8B9F-61C2628D6DE3}">
      <dsp:nvSpPr>
        <dsp:cNvPr id="0" name=""/>
        <dsp:cNvSpPr/>
      </dsp:nvSpPr>
      <dsp:spPr>
        <a:xfrm>
          <a:off x="0" y="0"/>
          <a:ext cx="114389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53F5A-82DE-438D-95AA-407175EC93BF}">
      <dsp:nvSpPr>
        <dsp:cNvPr id="0" name=""/>
        <dsp:cNvSpPr/>
      </dsp:nvSpPr>
      <dsp:spPr>
        <a:xfrm>
          <a:off x="0" y="0"/>
          <a:ext cx="11438991" cy="146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smtClean="0"/>
            <a:t>Are spherical soluble protein complexes</a:t>
          </a:r>
          <a:endParaRPr lang="en-US" sz="2900" kern="1200"/>
        </a:p>
      </dsp:txBody>
      <dsp:txXfrm>
        <a:off x="0" y="0"/>
        <a:ext cx="11438991" cy="1464583"/>
      </dsp:txXfrm>
    </dsp:sp>
    <dsp:sp modelId="{98DA55F2-357A-4845-A236-F66761D4AF6F}">
      <dsp:nvSpPr>
        <dsp:cNvPr id="0" name=""/>
        <dsp:cNvSpPr/>
      </dsp:nvSpPr>
      <dsp:spPr>
        <a:xfrm>
          <a:off x="0" y="933642"/>
          <a:ext cx="114389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25721-8200-445D-8E2B-DB743DD46F7C}">
      <dsp:nvSpPr>
        <dsp:cNvPr id="0" name=""/>
        <dsp:cNvSpPr/>
      </dsp:nvSpPr>
      <dsp:spPr>
        <a:xfrm>
          <a:off x="0" y="1095874"/>
          <a:ext cx="11438991" cy="146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The water-soluble (polar) groups of proteins, phospholipids and free cholesterol face outwards and surround an inner insoluble (non-polar) core of triglyceride and cholesterol ester. </a:t>
          </a:r>
          <a:endParaRPr lang="en-US" sz="2900" kern="1200" dirty="0"/>
        </a:p>
      </dsp:txBody>
      <dsp:txXfrm>
        <a:off x="0" y="1095874"/>
        <a:ext cx="11438991" cy="1464583"/>
      </dsp:txXfrm>
    </dsp:sp>
    <dsp:sp modelId="{D546D32A-2AC3-4FB4-880A-00699F34B980}">
      <dsp:nvSpPr>
        <dsp:cNvPr id="0" name=""/>
        <dsp:cNvSpPr/>
      </dsp:nvSpPr>
      <dsp:spPr>
        <a:xfrm>
          <a:off x="0" y="2825928"/>
          <a:ext cx="114389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A1D2B-CCD4-4D95-925E-B8E8AF9EF510}">
      <dsp:nvSpPr>
        <dsp:cNvPr id="0" name=""/>
        <dsp:cNvSpPr/>
      </dsp:nvSpPr>
      <dsp:spPr>
        <a:xfrm>
          <a:off x="0" y="2929167"/>
          <a:ext cx="11438991" cy="146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The protein components are specific proteins that called </a:t>
          </a:r>
          <a:r>
            <a:rPr lang="en-US" sz="2900" b="1" kern="1200" dirty="0" err="1" smtClean="0"/>
            <a:t>apoproteins</a:t>
          </a:r>
          <a:r>
            <a:rPr lang="en-US" sz="2900" b="1" kern="1200" dirty="0" smtClean="0"/>
            <a:t> </a:t>
          </a:r>
          <a:r>
            <a:rPr lang="en-US" sz="2900" kern="1200" dirty="0" smtClean="0"/>
            <a:t>which they have functional role(like activation of enzymes, recognition of cell surface receptors)  as well as structural roles.</a:t>
          </a:r>
          <a:endParaRPr lang="en-US" sz="2900" kern="1200" dirty="0"/>
        </a:p>
      </dsp:txBody>
      <dsp:txXfrm>
        <a:off x="0" y="2929167"/>
        <a:ext cx="11438991" cy="1464583"/>
      </dsp:txXfrm>
    </dsp:sp>
    <dsp:sp modelId="{81FE9D3A-16CD-4C11-8EAF-4E0A54546B87}">
      <dsp:nvSpPr>
        <dsp:cNvPr id="0" name=""/>
        <dsp:cNvSpPr/>
      </dsp:nvSpPr>
      <dsp:spPr>
        <a:xfrm>
          <a:off x="0" y="4393751"/>
          <a:ext cx="114389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9B0BE-61A7-4F04-BC7F-C2E3A9217CC4}">
      <dsp:nvSpPr>
        <dsp:cNvPr id="0" name=""/>
        <dsp:cNvSpPr/>
      </dsp:nvSpPr>
      <dsp:spPr>
        <a:xfrm>
          <a:off x="0" y="4393751"/>
          <a:ext cx="11438991" cy="146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endParaRPr lang="en-US" sz="2900" kern="1200"/>
        </a:p>
      </dsp:txBody>
      <dsp:txXfrm>
        <a:off x="0" y="4393751"/>
        <a:ext cx="11438991" cy="14645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C33DE-EB0B-44B9-9BF2-A92CB7F1D1A2}">
      <dsp:nvSpPr>
        <dsp:cNvPr id="0" name=""/>
        <dsp:cNvSpPr/>
      </dsp:nvSpPr>
      <dsp:spPr>
        <a:xfrm>
          <a:off x="113085" y="10169"/>
          <a:ext cx="3254449" cy="101907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smtClean="0"/>
            <a:t>lipoprotiens</a:t>
          </a:r>
          <a:endParaRPr lang="en-US" sz="4200" kern="1200"/>
        </a:p>
      </dsp:txBody>
      <dsp:txXfrm>
        <a:off x="162832" y="59916"/>
        <a:ext cx="3154955" cy="9195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1E1E5-A8D7-4BC8-ADB4-1DD940F50C92}">
      <dsp:nvSpPr>
        <dsp:cNvPr id="0" name=""/>
        <dsp:cNvSpPr/>
      </dsp:nvSpPr>
      <dsp:spPr>
        <a:xfrm>
          <a:off x="0" y="4244230"/>
          <a:ext cx="11599818" cy="115399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However, core components can only be removed by special proteins such as lipases and transfer proteins.</a:t>
          </a:r>
          <a:endParaRPr lang="en-US" sz="2000" kern="1200" dirty="0"/>
        </a:p>
      </dsp:txBody>
      <dsp:txXfrm>
        <a:off x="8119872" y="4244230"/>
        <a:ext cx="3479945" cy="1153996"/>
      </dsp:txXfrm>
    </dsp:sp>
    <dsp:sp modelId="{28F84235-CB48-47C4-9D32-296B362B7A34}">
      <dsp:nvSpPr>
        <dsp:cNvPr id="0" name=""/>
        <dsp:cNvSpPr/>
      </dsp:nvSpPr>
      <dsp:spPr>
        <a:xfrm>
          <a:off x="0" y="2277236"/>
          <a:ext cx="11599818" cy="115399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28016" tIns="128016" rIns="128016" bIns="128016" numCol="1" spcCol="1270" anchor="t" anchorCtr="0">
          <a:noAutofit/>
        </a:bodyPr>
        <a:lstStyle/>
        <a:p>
          <a:pPr lvl="0" algn="l" defTabSz="800100" rtl="0">
            <a:lnSpc>
              <a:spcPct val="90000"/>
            </a:lnSpc>
            <a:spcBef>
              <a:spcPct val="0"/>
            </a:spcBef>
            <a:spcAft>
              <a:spcPct val="35000"/>
            </a:spcAft>
          </a:pPr>
          <a:r>
            <a:rPr lang="en-US" sz="1800" kern="1200" dirty="0" smtClean="0"/>
            <a:t>Many components of the lipoprotein surface coat are free to transfer to different particles and to cell membranes</a:t>
          </a:r>
          <a:r>
            <a:rPr lang="en-US" sz="1600" kern="1200" dirty="0" smtClean="0"/>
            <a:t>. </a:t>
          </a:r>
          <a:endParaRPr lang="en-US" sz="1600" kern="1200" dirty="0"/>
        </a:p>
        <a:p>
          <a:pPr marL="285750" lvl="1" indent="-285750" algn="l" defTabSz="1600200">
            <a:lnSpc>
              <a:spcPct val="90000"/>
            </a:lnSpc>
            <a:spcBef>
              <a:spcPct val="0"/>
            </a:spcBef>
            <a:spcAft>
              <a:spcPct val="15000"/>
            </a:spcAft>
            <a:buChar char="••"/>
          </a:pPr>
          <a:endParaRPr lang="en-US" sz="3600" kern="1200"/>
        </a:p>
      </dsp:txBody>
      <dsp:txXfrm>
        <a:off x="8119872" y="2277236"/>
        <a:ext cx="3479945" cy="1153996"/>
      </dsp:txXfrm>
    </dsp:sp>
    <dsp:sp modelId="{36366059-7C92-44D3-AB55-CB591D736841}">
      <dsp:nvSpPr>
        <dsp:cNvPr id="0" name=""/>
        <dsp:cNvSpPr/>
      </dsp:nvSpPr>
      <dsp:spPr>
        <a:xfrm>
          <a:off x="0" y="310243"/>
          <a:ext cx="11599818" cy="115399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this is dependent on the ratio of core to surface lipids. Thus, as the lipid from the hydrophobic core is removed and taken up by tissues, the surface coat must also be reduced. </a:t>
          </a:r>
          <a:endParaRPr lang="en-US" sz="1600" kern="1200" dirty="0"/>
        </a:p>
      </dsp:txBody>
      <dsp:txXfrm>
        <a:off x="8119872" y="310243"/>
        <a:ext cx="3479945" cy="1153996"/>
      </dsp:txXfrm>
    </dsp:sp>
    <dsp:sp modelId="{AB46FC29-6F8D-41CC-94D4-880D846E29BE}">
      <dsp:nvSpPr>
        <dsp:cNvPr id="0" name=""/>
        <dsp:cNvSpPr/>
      </dsp:nvSpPr>
      <dsp:spPr>
        <a:xfrm>
          <a:off x="1127195" y="716741"/>
          <a:ext cx="6097477" cy="406498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690" tIns="186690" rIns="186690" bIns="186690" numCol="1" spcCol="1270" anchor="ctr" anchorCtr="0">
          <a:noAutofit/>
        </a:bodyPr>
        <a:lstStyle/>
        <a:p>
          <a:pPr lvl="0" algn="ctr" defTabSz="2178050" rtl="0">
            <a:lnSpc>
              <a:spcPct val="90000"/>
            </a:lnSpc>
            <a:spcBef>
              <a:spcPct val="0"/>
            </a:spcBef>
            <a:spcAft>
              <a:spcPct val="35000"/>
            </a:spcAft>
          </a:pPr>
          <a:r>
            <a:rPr lang="en-US" sz="4900" kern="1200" smtClean="0"/>
            <a:t>Lipoproteins particles are only stable if they maintain their spherical shape</a:t>
          </a:r>
          <a:endParaRPr lang="en-US" sz="4900" kern="1200"/>
        </a:p>
      </dsp:txBody>
      <dsp:txXfrm>
        <a:off x="1246254" y="835800"/>
        <a:ext cx="5859359" cy="38268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37766-3163-4BE4-A808-9C47AE0A6EDA}">
      <dsp:nvSpPr>
        <dsp:cNvPr id="0" name=""/>
        <dsp:cNvSpPr/>
      </dsp:nvSpPr>
      <dsp:spPr>
        <a:xfrm>
          <a:off x="0" y="2532"/>
          <a:ext cx="1150837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357EF30-C8A8-43A7-A87D-CD9EBAADC72F}">
      <dsp:nvSpPr>
        <dsp:cNvPr id="0" name=""/>
        <dsp:cNvSpPr/>
      </dsp:nvSpPr>
      <dsp:spPr>
        <a:xfrm>
          <a:off x="0" y="18092"/>
          <a:ext cx="11508376" cy="172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a:t>Lipoproteins are classified by their buoyant density, which inversely reflects their size. </a:t>
          </a:r>
        </a:p>
      </dsp:txBody>
      <dsp:txXfrm>
        <a:off x="0" y="18092"/>
        <a:ext cx="11508376" cy="1726963"/>
      </dsp:txXfrm>
    </dsp:sp>
    <dsp:sp modelId="{EF74DF4B-0521-492A-BDEC-6FAA8B821B09}">
      <dsp:nvSpPr>
        <dsp:cNvPr id="0" name=""/>
        <dsp:cNvSpPr/>
      </dsp:nvSpPr>
      <dsp:spPr>
        <a:xfrm>
          <a:off x="0" y="1729495"/>
          <a:ext cx="11508376"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9C3D704-589B-4FC3-BFF6-70B98EBEF708}">
      <dsp:nvSpPr>
        <dsp:cNvPr id="0" name=""/>
        <dsp:cNvSpPr/>
      </dsp:nvSpPr>
      <dsp:spPr>
        <a:xfrm>
          <a:off x="0" y="1729495"/>
          <a:ext cx="11508376" cy="172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a:t>The greater the lipid:protein ratio, the larger their size and the lower the density.</a:t>
          </a:r>
        </a:p>
      </dsp:txBody>
      <dsp:txXfrm>
        <a:off x="0" y="1729495"/>
        <a:ext cx="11508376" cy="1726963"/>
      </dsp:txXfrm>
    </dsp:sp>
    <dsp:sp modelId="{3967080E-A354-4C6B-9A67-CEB75F393BBF}">
      <dsp:nvSpPr>
        <dsp:cNvPr id="0" name=""/>
        <dsp:cNvSpPr/>
      </dsp:nvSpPr>
      <dsp:spPr>
        <a:xfrm>
          <a:off x="0" y="3456458"/>
          <a:ext cx="11508376"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269742-4BA1-42EA-B4B2-82DCA80F2096}">
      <dsp:nvSpPr>
        <dsp:cNvPr id="0" name=""/>
        <dsp:cNvSpPr/>
      </dsp:nvSpPr>
      <dsp:spPr>
        <a:xfrm>
          <a:off x="0" y="3456458"/>
          <a:ext cx="11508376" cy="172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a:t>They can be be separated from each other by electrophoresis or by ultracentrifugation.</a:t>
          </a:r>
        </a:p>
      </dsp:txBody>
      <dsp:txXfrm>
        <a:off x="0" y="3456458"/>
        <a:ext cx="11508376" cy="17269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3FF33-AD3C-4941-89F7-9F17CE0E9419}">
      <dsp:nvSpPr>
        <dsp:cNvPr id="0" name=""/>
        <dsp:cNvSpPr/>
      </dsp:nvSpPr>
      <dsp:spPr>
        <a:xfrm>
          <a:off x="0" y="564"/>
          <a:ext cx="1188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871A3-98D5-4B07-8AAC-890214EFC422}">
      <dsp:nvSpPr>
        <dsp:cNvPr id="0" name=""/>
        <dsp:cNvSpPr/>
      </dsp:nvSpPr>
      <dsp:spPr>
        <a:xfrm>
          <a:off x="0" y="564"/>
          <a:ext cx="11887200" cy="92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b="1" kern="1200" dirty="0">
              <a:solidFill>
                <a:srgbClr val="C00000"/>
              </a:solidFill>
            </a:rPr>
            <a:t>Chylomicrons:</a:t>
          </a:r>
          <a:r>
            <a:rPr lang="en-US" sz="2600" kern="1200" dirty="0">
              <a:solidFill>
                <a:srgbClr val="C00000"/>
              </a:solidFill>
            </a:rPr>
            <a:t> </a:t>
          </a:r>
          <a:r>
            <a:rPr lang="en-US" sz="2600" kern="1200" dirty="0"/>
            <a:t>are the largest and least dense lipoproteins that transport exogenous lipid from the intestine to other parts of the body.​</a:t>
          </a:r>
        </a:p>
      </dsp:txBody>
      <dsp:txXfrm>
        <a:off x="0" y="564"/>
        <a:ext cx="11887200" cy="924624"/>
      </dsp:txXfrm>
    </dsp:sp>
    <dsp:sp modelId="{7777E34B-703A-46A3-A358-E3B11E73ECDC}">
      <dsp:nvSpPr>
        <dsp:cNvPr id="0" name=""/>
        <dsp:cNvSpPr/>
      </dsp:nvSpPr>
      <dsp:spPr>
        <a:xfrm>
          <a:off x="0" y="925188"/>
          <a:ext cx="1188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16097-306D-4353-BF3E-4373A4270DFA}">
      <dsp:nvSpPr>
        <dsp:cNvPr id="0" name=""/>
        <dsp:cNvSpPr/>
      </dsp:nvSpPr>
      <dsp:spPr>
        <a:xfrm>
          <a:off x="0" y="925188"/>
          <a:ext cx="11887200" cy="92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b="1" kern="1200" dirty="0">
              <a:solidFill>
                <a:srgbClr val="C00000"/>
              </a:solidFill>
            </a:rPr>
            <a:t>VLDL (Very-Low-Density Lipoproteins):</a:t>
          </a:r>
          <a:r>
            <a:rPr lang="en-US" sz="2600" kern="1200" dirty="0">
              <a:solidFill>
                <a:srgbClr val="C00000"/>
              </a:solidFill>
            </a:rPr>
            <a:t> </a:t>
          </a:r>
          <a:r>
            <a:rPr lang="en-US" sz="2600" kern="1200" dirty="0"/>
            <a:t>Transport fats produced by the liver to tissues.​</a:t>
          </a:r>
        </a:p>
      </dsp:txBody>
      <dsp:txXfrm>
        <a:off x="0" y="925188"/>
        <a:ext cx="11887200" cy="924624"/>
      </dsp:txXfrm>
    </dsp:sp>
    <dsp:sp modelId="{B5B436EB-B4B0-425A-90E0-2B0ABFC506BA}">
      <dsp:nvSpPr>
        <dsp:cNvPr id="0" name=""/>
        <dsp:cNvSpPr/>
      </dsp:nvSpPr>
      <dsp:spPr>
        <a:xfrm>
          <a:off x="0" y="1849813"/>
          <a:ext cx="1188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5812E-6A6D-4867-854F-27588FE8786F}">
      <dsp:nvSpPr>
        <dsp:cNvPr id="0" name=""/>
        <dsp:cNvSpPr/>
      </dsp:nvSpPr>
      <dsp:spPr>
        <a:xfrm>
          <a:off x="0" y="1849813"/>
          <a:ext cx="11887200" cy="92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b="1" kern="1200" dirty="0">
              <a:solidFill>
                <a:srgbClr val="C00000"/>
              </a:solidFill>
            </a:rPr>
            <a:t>LDL (Low-Density Lipoproteins):</a:t>
          </a:r>
          <a:r>
            <a:rPr lang="en-US" sz="2600" kern="1200" dirty="0">
              <a:solidFill>
                <a:srgbClr val="C00000"/>
              </a:solidFill>
            </a:rPr>
            <a:t> </a:t>
          </a:r>
          <a:r>
            <a:rPr lang="en-US" sz="2600" kern="1200" dirty="0"/>
            <a:t>Deliver cholesterol to cells.​</a:t>
          </a:r>
        </a:p>
      </dsp:txBody>
      <dsp:txXfrm>
        <a:off x="0" y="1849813"/>
        <a:ext cx="11887200" cy="924624"/>
      </dsp:txXfrm>
    </dsp:sp>
    <dsp:sp modelId="{9B4C6199-B604-48B2-9E3F-074FF4DF8240}">
      <dsp:nvSpPr>
        <dsp:cNvPr id="0" name=""/>
        <dsp:cNvSpPr/>
      </dsp:nvSpPr>
      <dsp:spPr>
        <a:xfrm>
          <a:off x="0" y="2774437"/>
          <a:ext cx="1188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36038-01B2-4D42-8A77-C8DCF11AF650}">
      <dsp:nvSpPr>
        <dsp:cNvPr id="0" name=""/>
        <dsp:cNvSpPr/>
      </dsp:nvSpPr>
      <dsp:spPr>
        <a:xfrm>
          <a:off x="0" y="2774437"/>
          <a:ext cx="11887200" cy="92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b="1" kern="1200" dirty="0">
              <a:solidFill>
                <a:srgbClr val="C00000"/>
              </a:solidFill>
            </a:rPr>
            <a:t>HDL (High-Density Lipoproteins):</a:t>
          </a:r>
          <a:r>
            <a:rPr lang="en-US" sz="2600" kern="1200" dirty="0">
              <a:solidFill>
                <a:srgbClr val="C00000"/>
              </a:solidFill>
            </a:rPr>
            <a:t> </a:t>
          </a:r>
          <a:r>
            <a:rPr lang="en-US" sz="2600" kern="1200" dirty="0"/>
            <a:t>Collect excess cholesterol from tissues and bring it back to the liver.</a:t>
          </a:r>
        </a:p>
      </dsp:txBody>
      <dsp:txXfrm>
        <a:off x="0" y="2774437"/>
        <a:ext cx="11887200" cy="924624"/>
      </dsp:txXfrm>
    </dsp:sp>
    <dsp:sp modelId="{253FC316-56FF-48D2-BEC9-CD459952D45C}">
      <dsp:nvSpPr>
        <dsp:cNvPr id="0" name=""/>
        <dsp:cNvSpPr/>
      </dsp:nvSpPr>
      <dsp:spPr>
        <a:xfrm>
          <a:off x="0" y="3699062"/>
          <a:ext cx="1188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E5C13-DDA7-42D0-B111-CDD92A14DA12}">
      <dsp:nvSpPr>
        <dsp:cNvPr id="0" name=""/>
        <dsp:cNvSpPr/>
      </dsp:nvSpPr>
      <dsp:spPr>
        <a:xfrm>
          <a:off x="0" y="3699062"/>
          <a:ext cx="11887200" cy="924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a:solidFill>
                <a:srgbClr val="00B050"/>
              </a:solidFill>
            </a:rPr>
            <a:t>In addition, there are two remnants: Chylomicron remnants and remnants of VLDL</a:t>
          </a:r>
          <a:r>
            <a:rPr lang="en-US" sz="2600" kern="1200" dirty="0"/>
            <a:t>.</a:t>
          </a:r>
        </a:p>
      </dsp:txBody>
      <dsp:txXfrm>
        <a:off x="0" y="3699062"/>
        <a:ext cx="11887200" cy="9246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B193F-285E-4E2B-B285-CA90ACA4E9D1}">
      <dsp:nvSpPr>
        <dsp:cNvPr id="0" name=""/>
        <dsp:cNvSpPr/>
      </dsp:nvSpPr>
      <dsp:spPr>
        <a:xfrm>
          <a:off x="413662" y="0"/>
          <a:ext cx="7259143" cy="879094"/>
        </a:xfrm>
        <a:prstGeom prst="roundRect">
          <a:avLst/>
        </a:prstGeom>
        <a:solidFill>
          <a:srgbClr val="C00000"/>
        </a:solidFill>
        <a:ln>
          <a:noFill/>
        </a:ln>
        <a:effectLst>
          <a:glow rad="228600">
            <a:schemeClr val="accent2">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b="1" kern="1200" dirty="0"/>
            <a:t>Classes of Lipoproteins</a:t>
          </a:r>
          <a:endParaRPr lang="en-US" sz="4400" kern="1200" dirty="0"/>
        </a:p>
      </dsp:txBody>
      <dsp:txXfrm>
        <a:off x="456576" y="42914"/>
        <a:ext cx="7173315" cy="7932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C3FC9-CF74-4D4B-9814-3A5C29F1C360}">
      <dsp:nvSpPr>
        <dsp:cNvPr id="0" name=""/>
        <dsp:cNvSpPr/>
      </dsp:nvSpPr>
      <dsp:spPr>
        <a:xfrm>
          <a:off x="0" y="0"/>
          <a:ext cx="11558451"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687055-9C28-42C9-8CE6-35C8D3186A30}">
      <dsp:nvSpPr>
        <dsp:cNvPr id="0" name=""/>
        <dsp:cNvSpPr/>
      </dsp:nvSpPr>
      <dsp:spPr>
        <a:xfrm>
          <a:off x="0" y="0"/>
          <a:ext cx="1155845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a:t>Dietary triacylglycerols cannot be absorbed directly and are </a:t>
          </a:r>
          <a:r>
            <a:rPr lang="en-US" sz="2100" kern="1200" dirty="0" smtClean="0"/>
            <a:t>hydrolyzed </a:t>
          </a:r>
          <a:r>
            <a:rPr lang="en-US" sz="2100" kern="1200" dirty="0"/>
            <a:t>in the small intestine by the enzyme </a:t>
          </a:r>
          <a:r>
            <a:rPr lang="en-US" sz="2100" b="1" kern="1200" dirty="0"/>
            <a:t>pancreatic lipase </a:t>
          </a:r>
          <a:r>
            <a:rPr lang="en-US" sz="2100" kern="1200" dirty="0"/>
            <a:t>that releases fatty acids and glycerol.</a:t>
          </a:r>
        </a:p>
      </dsp:txBody>
      <dsp:txXfrm>
        <a:off x="0" y="0"/>
        <a:ext cx="11558451" cy="1087834"/>
      </dsp:txXfrm>
    </dsp:sp>
    <dsp:sp modelId="{71938836-F973-4C8D-9789-6AA55490006F}">
      <dsp:nvSpPr>
        <dsp:cNvPr id="0" name=""/>
        <dsp:cNvSpPr/>
      </dsp:nvSpPr>
      <dsp:spPr>
        <a:xfrm>
          <a:off x="0" y="1087834"/>
          <a:ext cx="11558451" cy="0"/>
        </a:xfrm>
        <a:prstGeom prst="lin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57BEF9-7C19-4638-B4FC-C6163EB16E4B}">
      <dsp:nvSpPr>
        <dsp:cNvPr id="0" name=""/>
        <dsp:cNvSpPr/>
      </dsp:nvSpPr>
      <dsp:spPr>
        <a:xfrm>
          <a:off x="0" y="1087834"/>
          <a:ext cx="1155845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a:t>The fatty acids enter the epithelial cells of the small intestine, then re-esterified back to</a:t>
          </a:r>
          <a:r>
            <a:rPr lang="en-US" sz="2100" b="1" kern="1200"/>
            <a:t> triacylglycerols </a:t>
          </a:r>
          <a:r>
            <a:rPr lang="en-US" sz="2100" kern="1200"/>
            <a:t>using glycerol phosphate produced from glucose metabolism. </a:t>
          </a:r>
        </a:p>
      </dsp:txBody>
      <dsp:txXfrm>
        <a:off x="0" y="1087834"/>
        <a:ext cx="11558451" cy="1087834"/>
      </dsp:txXfrm>
    </dsp:sp>
    <dsp:sp modelId="{3C585867-41B6-45CD-9253-F5D898C6CCDC}">
      <dsp:nvSpPr>
        <dsp:cNvPr id="0" name=""/>
        <dsp:cNvSpPr/>
      </dsp:nvSpPr>
      <dsp:spPr>
        <a:xfrm>
          <a:off x="0" y="2175669"/>
          <a:ext cx="11558451" cy="0"/>
        </a:xfrm>
        <a:prstGeom prst="lin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92B7D8-A4C2-4681-B3EB-907D4173B239}">
      <dsp:nvSpPr>
        <dsp:cNvPr id="0" name=""/>
        <dsp:cNvSpPr/>
      </dsp:nvSpPr>
      <dsp:spPr>
        <a:xfrm>
          <a:off x="0" y="2175669"/>
          <a:ext cx="1155845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a:t>The triacylglycerols are then packaged with other dietary lipids (e.g. cholesterol, fat soluble vitamins) into </a:t>
          </a:r>
          <a:r>
            <a:rPr lang="en-US" sz="2100" b="1" kern="1200"/>
            <a:t>chylomicrons</a:t>
          </a:r>
          <a:r>
            <a:rPr lang="en-US" sz="2100" kern="1200"/>
            <a:t>.</a:t>
          </a:r>
        </a:p>
      </dsp:txBody>
      <dsp:txXfrm>
        <a:off x="0" y="2175669"/>
        <a:ext cx="11558451" cy="1087834"/>
      </dsp:txXfrm>
    </dsp:sp>
    <dsp:sp modelId="{8D3606DF-0D73-4B52-864F-8AC8135CE12C}">
      <dsp:nvSpPr>
        <dsp:cNvPr id="0" name=""/>
        <dsp:cNvSpPr/>
      </dsp:nvSpPr>
      <dsp:spPr>
        <a:xfrm>
          <a:off x="0" y="3263503"/>
          <a:ext cx="11558451" cy="0"/>
        </a:xfrm>
        <a:prstGeom prst="lin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0F0ACF-E547-4CF9-ACFE-572777DD4B61}">
      <dsp:nvSpPr>
        <dsp:cNvPr id="0" name=""/>
        <dsp:cNvSpPr/>
      </dsp:nvSpPr>
      <dsp:spPr>
        <a:xfrm>
          <a:off x="0" y="3263503"/>
          <a:ext cx="1155845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a:t>These chylomicrons are released into the blood stream via the lymphatic system and are carried to tissues, such as adipose tissue, which have the extracellular enzyme </a:t>
          </a:r>
          <a:r>
            <a:rPr lang="en-US" sz="2100" b="1" kern="1200"/>
            <a:t>lipoprotein lipase</a:t>
          </a:r>
          <a:r>
            <a:rPr lang="en-US" sz="2100" kern="1200"/>
            <a:t>. This enzyme hydrolyses TG to release F.A that enter the cell where they are converted to triacylglycerols for storage.</a:t>
          </a:r>
        </a:p>
      </dsp:txBody>
      <dsp:txXfrm>
        <a:off x="0" y="3263503"/>
        <a:ext cx="11558451" cy="10878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74826-D02E-4FE3-9FEA-9360C166A0EB}">
      <dsp:nvSpPr>
        <dsp:cNvPr id="0" name=""/>
        <dsp:cNvSpPr/>
      </dsp:nvSpPr>
      <dsp:spPr>
        <a:xfrm>
          <a:off x="0" y="0"/>
          <a:ext cx="2732581" cy="953959"/>
        </a:xfrm>
        <a:prstGeom prst="roundRect">
          <a:avLst/>
        </a:prstGeom>
        <a:solidFill>
          <a:srgbClr val="C00000"/>
        </a:solidFill>
        <a:ln>
          <a:noFill/>
        </a:ln>
        <a:effectLst>
          <a:glow rad="228600">
            <a:schemeClr val="accent2">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dirty="0"/>
            <a:t>Chylomicrons</a:t>
          </a:r>
        </a:p>
      </dsp:txBody>
      <dsp:txXfrm>
        <a:off x="46568" y="46568"/>
        <a:ext cx="2639445" cy="8608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64013-10AE-4041-9915-2AE22E3C20DB}">
      <dsp:nvSpPr>
        <dsp:cNvPr id="0" name=""/>
        <dsp:cNvSpPr/>
      </dsp:nvSpPr>
      <dsp:spPr>
        <a:xfrm>
          <a:off x="0" y="0"/>
          <a:ext cx="1157369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6FD5D5-F33C-4CA2-B0CD-9318C4FAC34D}">
      <dsp:nvSpPr>
        <dsp:cNvPr id="0" name=""/>
        <dsp:cNvSpPr/>
      </dsp:nvSpPr>
      <dsp:spPr>
        <a:xfrm>
          <a:off x="0" y="0"/>
          <a:ext cx="11573691" cy="1258093"/>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a:t>is a large TG-rich particle, synthesized by the liver.</a:t>
          </a:r>
        </a:p>
      </dsp:txBody>
      <dsp:txXfrm>
        <a:off x="0" y="0"/>
        <a:ext cx="11573691" cy="1258093"/>
      </dsp:txXfrm>
    </dsp:sp>
    <dsp:sp modelId="{070C52C0-9AFB-46D5-B86D-3AA3E8D151C1}">
      <dsp:nvSpPr>
        <dsp:cNvPr id="0" name=""/>
        <dsp:cNvSpPr/>
      </dsp:nvSpPr>
      <dsp:spPr>
        <a:xfrm>
          <a:off x="0" y="1258093"/>
          <a:ext cx="11573691"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1D3B001-161D-4DC2-8A5A-50737BB9AC59}">
      <dsp:nvSpPr>
        <dsp:cNvPr id="0" name=""/>
        <dsp:cNvSpPr/>
      </dsp:nvSpPr>
      <dsp:spPr>
        <a:xfrm>
          <a:off x="0" y="1258093"/>
          <a:ext cx="11573691" cy="1258093"/>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dirty="0"/>
            <a:t>after hepatic secretion into the circulation, it incorporates additional </a:t>
          </a:r>
          <a:r>
            <a:rPr lang="en-US" sz="2500" kern="1200" dirty="0" err="1"/>
            <a:t>apoC</a:t>
          </a:r>
          <a:r>
            <a:rPr lang="en-US" sz="2500" kern="1200" dirty="0"/>
            <a:t> from HDL particles. </a:t>
          </a:r>
        </a:p>
      </dsp:txBody>
      <dsp:txXfrm>
        <a:off x="0" y="1258093"/>
        <a:ext cx="11573691" cy="1258093"/>
      </dsp:txXfrm>
    </dsp:sp>
    <dsp:sp modelId="{CB9B7E69-D5E7-4EA2-8F96-E397A732D77E}">
      <dsp:nvSpPr>
        <dsp:cNvPr id="0" name=""/>
        <dsp:cNvSpPr/>
      </dsp:nvSpPr>
      <dsp:spPr>
        <a:xfrm>
          <a:off x="0" y="2516187"/>
          <a:ext cx="11573691"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A6241F6-9CB2-450B-A9D6-EE84E63F1E7A}">
      <dsp:nvSpPr>
        <dsp:cNvPr id="0" name=""/>
        <dsp:cNvSpPr/>
      </dsp:nvSpPr>
      <dsp:spPr>
        <a:xfrm>
          <a:off x="0" y="2516187"/>
          <a:ext cx="11573691" cy="1258093"/>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a:t>Like chylomicrons, VLDL is hydrolysed by lipoprotein lipase in the peripheral tissues, albeit more slowly. </a:t>
          </a:r>
        </a:p>
      </dsp:txBody>
      <dsp:txXfrm>
        <a:off x="0" y="2516187"/>
        <a:ext cx="11573691" cy="1258093"/>
      </dsp:txXfrm>
    </dsp:sp>
    <dsp:sp modelId="{DBE6964A-1234-4A3D-8C76-C3AF85DF8D4F}">
      <dsp:nvSpPr>
        <dsp:cNvPr id="0" name=""/>
        <dsp:cNvSpPr/>
      </dsp:nvSpPr>
      <dsp:spPr>
        <a:xfrm>
          <a:off x="0" y="3774281"/>
          <a:ext cx="11573691"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527646F-955A-464E-A5BF-0478A7648542}">
      <dsp:nvSpPr>
        <dsp:cNvPr id="0" name=""/>
        <dsp:cNvSpPr/>
      </dsp:nvSpPr>
      <dsp:spPr>
        <a:xfrm>
          <a:off x="0" y="3774281"/>
          <a:ext cx="11573691" cy="1258093"/>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a:t>The resulting VLDL remnant or IDL contains cholesterol and triglyceride as well as apoB and apoE and is rapidly taken up by the liver or converted by the action of hepatic lipase to LDL by losing apoE and triglyceride.</a:t>
          </a:r>
        </a:p>
      </dsp:txBody>
      <dsp:txXfrm>
        <a:off x="0" y="3774281"/>
        <a:ext cx="11573691" cy="12580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75D4D-BE8D-45CC-A429-5DDD90C357C8}">
      <dsp:nvSpPr>
        <dsp:cNvPr id="0" name=""/>
        <dsp:cNvSpPr/>
      </dsp:nvSpPr>
      <dsp:spPr>
        <a:xfrm>
          <a:off x="65335" y="0"/>
          <a:ext cx="6953411" cy="701731"/>
        </a:xfrm>
        <a:prstGeom prst="roundRect">
          <a:avLst/>
        </a:prstGeom>
        <a:solidFill>
          <a:srgbClr val="C00000"/>
        </a:solidFill>
        <a:ln>
          <a:noFill/>
        </a:ln>
        <a:effectLst>
          <a:glow rad="228600">
            <a:schemeClr val="accent2">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b="1" kern="1200" dirty="0"/>
            <a:t>Very low-density lipoprotein(VLDL)</a:t>
          </a:r>
          <a:endParaRPr lang="en-US" sz="3500" kern="1200" dirty="0"/>
        </a:p>
      </dsp:txBody>
      <dsp:txXfrm>
        <a:off x="99591" y="34256"/>
        <a:ext cx="6884899" cy="633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21834-B38D-4FE8-995D-E59214CA7AA6}">
      <dsp:nvSpPr>
        <dsp:cNvPr id="0" name=""/>
        <dsp:cNvSpPr/>
      </dsp:nvSpPr>
      <dsp:spPr>
        <a:xfrm>
          <a:off x="0" y="9236"/>
          <a:ext cx="3605350" cy="5756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Ketone bodies synthesis</a:t>
          </a:r>
          <a:endParaRPr lang="en-US" sz="2400" kern="1200"/>
        </a:p>
      </dsp:txBody>
      <dsp:txXfrm>
        <a:off x="28100" y="37336"/>
        <a:ext cx="3549150" cy="5194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D5CC5-794A-4D73-84D7-23EE915D14A0}">
      <dsp:nvSpPr>
        <dsp:cNvPr id="0" name=""/>
        <dsp:cNvSpPr/>
      </dsp:nvSpPr>
      <dsp:spPr>
        <a:xfrm>
          <a:off x="0" y="553"/>
          <a:ext cx="1146918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0930146-AEE8-4E5A-8B77-A5EDE7500D80}">
      <dsp:nvSpPr>
        <dsp:cNvPr id="0" name=""/>
        <dsp:cNvSpPr/>
      </dsp:nvSpPr>
      <dsp:spPr>
        <a:xfrm>
          <a:off x="0" y="553"/>
          <a:ext cx="11469188" cy="907269"/>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a:t>is a small cholesterol-rich lipoprotein .</a:t>
          </a:r>
        </a:p>
      </dsp:txBody>
      <dsp:txXfrm>
        <a:off x="0" y="553"/>
        <a:ext cx="11469188" cy="907269"/>
      </dsp:txXfrm>
    </dsp:sp>
    <dsp:sp modelId="{FC63EBA8-9CFE-413C-87A1-9B1ADE212EBC}">
      <dsp:nvSpPr>
        <dsp:cNvPr id="0" name=""/>
        <dsp:cNvSpPr/>
      </dsp:nvSpPr>
      <dsp:spPr>
        <a:xfrm>
          <a:off x="0" y="907823"/>
          <a:ext cx="1146918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0800514-A7EF-4543-AA73-1527A195F7BA}">
      <dsp:nvSpPr>
        <dsp:cNvPr id="0" name=""/>
        <dsp:cNvSpPr/>
      </dsp:nvSpPr>
      <dsp:spPr>
        <a:xfrm>
          <a:off x="0" y="907823"/>
          <a:ext cx="11469188" cy="907269"/>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dirty="0"/>
            <a:t>It represents about 70% of the total plasma cholesterol concentration.</a:t>
          </a:r>
        </a:p>
      </dsp:txBody>
      <dsp:txXfrm>
        <a:off x="0" y="907823"/>
        <a:ext cx="11469188" cy="907269"/>
      </dsp:txXfrm>
    </dsp:sp>
    <dsp:sp modelId="{E7815973-4C7E-4E03-93E5-2DF3E5F5F12B}">
      <dsp:nvSpPr>
        <dsp:cNvPr id="0" name=""/>
        <dsp:cNvSpPr/>
      </dsp:nvSpPr>
      <dsp:spPr>
        <a:xfrm>
          <a:off x="0" y="1815093"/>
          <a:ext cx="1146918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67899C1-9310-4EEF-8B88-6B237BDB6CFB}">
      <dsp:nvSpPr>
        <dsp:cNvPr id="0" name=""/>
        <dsp:cNvSpPr/>
      </dsp:nvSpPr>
      <dsp:spPr>
        <a:xfrm>
          <a:off x="0" y="1815093"/>
          <a:ext cx="11469188" cy="907269"/>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a:t>It contains apoB100 which acts as ligand for its receptor.</a:t>
          </a:r>
        </a:p>
      </dsp:txBody>
      <dsp:txXfrm>
        <a:off x="0" y="1815093"/>
        <a:ext cx="11469188" cy="907269"/>
      </dsp:txXfrm>
    </dsp:sp>
    <dsp:sp modelId="{1EFF9D30-98CB-45F4-93D7-76F7594936A8}">
      <dsp:nvSpPr>
        <dsp:cNvPr id="0" name=""/>
        <dsp:cNvSpPr/>
      </dsp:nvSpPr>
      <dsp:spPr>
        <a:xfrm>
          <a:off x="0" y="2722362"/>
          <a:ext cx="1146918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31D5D2-F6A7-4862-8D48-CE10759A5C7A}">
      <dsp:nvSpPr>
        <dsp:cNvPr id="0" name=""/>
        <dsp:cNvSpPr/>
      </dsp:nvSpPr>
      <dsp:spPr>
        <a:xfrm>
          <a:off x="0" y="2722362"/>
          <a:ext cx="11469188" cy="907269"/>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dirty="0"/>
            <a:t>tissues obtain the cholesterol they need from LDLs by the process of </a:t>
          </a:r>
          <a:r>
            <a:rPr lang="en-US" sz="2500" b="1" kern="1200" dirty="0"/>
            <a:t>receptor-medicated endocytosis</a:t>
          </a:r>
          <a:r>
            <a:rPr lang="en-US" sz="2500" kern="1200" dirty="0"/>
            <a:t>.</a:t>
          </a:r>
        </a:p>
      </dsp:txBody>
      <dsp:txXfrm>
        <a:off x="0" y="2722362"/>
        <a:ext cx="11469188" cy="907269"/>
      </dsp:txXfrm>
    </dsp:sp>
    <dsp:sp modelId="{E10B9AC1-EDFD-4148-9838-CAAFD1E7C5D9}">
      <dsp:nvSpPr>
        <dsp:cNvPr id="0" name=""/>
        <dsp:cNvSpPr/>
      </dsp:nvSpPr>
      <dsp:spPr>
        <a:xfrm>
          <a:off x="0" y="3629632"/>
          <a:ext cx="1146918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E55F01-0CE3-4C9D-9044-0E6558CE268E}">
      <dsp:nvSpPr>
        <dsp:cNvPr id="0" name=""/>
        <dsp:cNvSpPr/>
      </dsp:nvSpPr>
      <dsp:spPr>
        <a:xfrm>
          <a:off x="0" y="3629632"/>
          <a:ext cx="11469188" cy="907269"/>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a:t>Cells requiring cholesterol synthesize specific LDL receptors that are exposed on the cell surface. </a:t>
          </a:r>
        </a:p>
      </dsp:txBody>
      <dsp:txXfrm>
        <a:off x="0" y="3629632"/>
        <a:ext cx="11469188" cy="9072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61FDB-6D42-4AF3-A90B-62A08E288AB3}">
      <dsp:nvSpPr>
        <dsp:cNvPr id="0" name=""/>
        <dsp:cNvSpPr/>
      </dsp:nvSpPr>
      <dsp:spPr>
        <a:xfrm>
          <a:off x="180700" y="0"/>
          <a:ext cx="6709380" cy="701731"/>
        </a:xfrm>
        <a:prstGeom prst="roundRect">
          <a:avLst/>
        </a:prstGeom>
        <a:solidFill>
          <a:srgbClr val="C00000"/>
        </a:solidFill>
        <a:ln>
          <a:noFill/>
        </a:ln>
        <a:effectLst>
          <a:glow rad="228600">
            <a:schemeClr val="accent2">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b="1" kern="1200" dirty="0"/>
            <a:t>Low-density lipoprotein (LDL)</a:t>
          </a:r>
          <a:endParaRPr lang="en-US" sz="3500" kern="1200" dirty="0"/>
        </a:p>
      </dsp:txBody>
      <dsp:txXfrm>
        <a:off x="214956" y="34256"/>
        <a:ext cx="6640868" cy="63321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3B163-A49B-422E-92D4-A842D105BC52}">
      <dsp:nvSpPr>
        <dsp:cNvPr id="0" name=""/>
        <dsp:cNvSpPr/>
      </dsp:nvSpPr>
      <dsp:spPr>
        <a:xfrm>
          <a:off x="0" y="2691"/>
          <a:ext cx="1166513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0C46FA8-9EFA-477E-AE0C-E42A11949F31}">
      <dsp:nvSpPr>
        <dsp:cNvPr id="0" name=""/>
        <dsp:cNvSpPr/>
      </dsp:nvSpPr>
      <dsp:spPr>
        <a:xfrm>
          <a:off x="0" y="2691"/>
          <a:ext cx="11665130" cy="1835714"/>
        </a:xfrm>
        <a:prstGeom prst="rect">
          <a:avLst/>
        </a:prstGeom>
        <a:noFill/>
        <a:ln>
          <a:noFill/>
        </a:ln>
        <a:effectLst/>
        <a:scene3d>
          <a:camera prst="perspectiveFront"/>
          <a:lightRig rig="threePt" dir="t"/>
        </a:scene3d>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a:t>The LDL receptors recognize and bind to (Apo B100) on the surface of the LDL particles.</a:t>
          </a:r>
        </a:p>
      </dsp:txBody>
      <dsp:txXfrm>
        <a:off x="0" y="2691"/>
        <a:ext cx="11665130" cy="1835714"/>
      </dsp:txXfrm>
    </dsp:sp>
    <dsp:sp modelId="{73E872E7-9AA1-41E8-981D-FB435DDFF2DD}">
      <dsp:nvSpPr>
        <dsp:cNvPr id="0" name=""/>
        <dsp:cNvSpPr/>
      </dsp:nvSpPr>
      <dsp:spPr>
        <a:xfrm>
          <a:off x="0" y="1838405"/>
          <a:ext cx="11665130" cy="0"/>
        </a:xfrm>
        <a:prstGeom prst="lin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6E98944-2E92-4120-B915-6BA1605768ED}">
      <dsp:nvSpPr>
        <dsp:cNvPr id="0" name=""/>
        <dsp:cNvSpPr/>
      </dsp:nvSpPr>
      <dsp:spPr>
        <a:xfrm>
          <a:off x="0" y="1838405"/>
          <a:ext cx="11665130" cy="1835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a:t>The LDL receptor with its bound LDL particle is taken into the cell by </a:t>
          </a:r>
          <a:r>
            <a:rPr lang="en-US" sz="3200" kern="1200" dirty="0" smtClean="0"/>
            <a:t>endocytosis , then its subjected </a:t>
          </a:r>
          <a:r>
            <a:rPr lang="en-US" sz="3200" kern="1200" dirty="0"/>
            <a:t>to lysosomal digestion </a:t>
          </a:r>
          <a:r>
            <a:rPr lang="en-US" sz="3200" kern="1200" dirty="0" smtClean="0"/>
            <a:t>releasing cholesterol </a:t>
          </a:r>
          <a:r>
            <a:rPr lang="en-US" sz="3200" kern="1200" dirty="0"/>
            <a:t>inside the </a:t>
          </a:r>
          <a:r>
            <a:rPr lang="en-US" sz="3200" kern="1200" dirty="0" smtClean="0"/>
            <a:t>cell.</a:t>
          </a:r>
        </a:p>
      </dsp:txBody>
      <dsp:txXfrm>
        <a:off x="0" y="1838405"/>
        <a:ext cx="11665130" cy="1835714"/>
      </dsp:txXfrm>
    </dsp:sp>
    <dsp:sp modelId="{ABE481B3-B4ED-4419-B028-7A05DCC32B27}">
      <dsp:nvSpPr>
        <dsp:cNvPr id="0" name=""/>
        <dsp:cNvSpPr/>
      </dsp:nvSpPr>
      <dsp:spPr>
        <a:xfrm>
          <a:off x="0" y="3674120"/>
          <a:ext cx="11665130" cy="0"/>
        </a:xfrm>
        <a:prstGeom prst="lin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EFFECF6-D09F-4AC0-BDCC-F959921479A2}">
      <dsp:nvSpPr>
        <dsp:cNvPr id="0" name=""/>
        <dsp:cNvSpPr/>
      </dsp:nvSpPr>
      <dsp:spPr>
        <a:xfrm>
          <a:off x="0" y="3674120"/>
          <a:ext cx="11665130" cy="1835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a:t>The released cholesterol is used by cell  or stored (as </a:t>
          </a:r>
          <a:r>
            <a:rPr lang="en-US" sz="3200" kern="1200" dirty="0" smtClean="0"/>
            <a:t>cholesterol-   esters</a:t>
          </a:r>
          <a:r>
            <a:rPr lang="en-US" sz="3200" kern="1200" dirty="0"/>
            <a:t>) .</a:t>
          </a:r>
        </a:p>
      </dsp:txBody>
      <dsp:txXfrm>
        <a:off x="0" y="3674120"/>
        <a:ext cx="11665130" cy="183571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3394B-C4D0-41A0-AA02-2D8F5C4DEEA4}">
      <dsp:nvSpPr>
        <dsp:cNvPr id="0" name=""/>
        <dsp:cNvSpPr/>
      </dsp:nvSpPr>
      <dsp:spPr>
        <a:xfrm>
          <a:off x="4739" y="0"/>
          <a:ext cx="4852468" cy="3330846"/>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a:glow rad="139700">
            <a:schemeClr val="accent5">
              <a:satMod val="175000"/>
              <a:alpha val="40000"/>
            </a:schemeClr>
          </a:glo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dirty="0"/>
            <a:t>All cells (except RBC ) are able to synthesize cholesterol from acetyl CoA and could satisfy their requirements by biosynthesis. </a:t>
          </a:r>
        </a:p>
      </dsp:txBody>
      <dsp:txXfrm>
        <a:off x="167337" y="162598"/>
        <a:ext cx="4527272" cy="30056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A41BC-6F9F-4B9D-B88D-3C7B5D7C9E42}">
      <dsp:nvSpPr>
        <dsp:cNvPr id="0" name=""/>
        <dsp:cNvSpPr/>
      </dsp:nvSpPr>
      <dsp:spPr>
        <a:xfrm>
          <a:off x="235129" y="0"/>
          <a:ext cx="1711237" cy="123944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solidFill>
            <a:schemeClr val="bg1"/>
          </a:solidFill>
        </a:ln>
        <a:effectLst>
          <a:outerShdw blurRad="149987" dist="250190" dir="8460000" algn="ctr" rotWithShape="0">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a:t>WHY?????</a:t>
          </a:r>
        </a:p>
      </dsp:txBody>
      <dsp:txXfrm>
        <a:off x="295634" y="60505"/>
        <a:ext cx="1590227" cy="111843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C88B1-1A9E-4A9C-A691-7868D0BAE3F7}">
      <dsp:nvSpPr>
        <dsp:cNvPr id="0" name=""/>
        <dsp:cNvSpPr/>
      </dsp:nvSpPr>
      <dsp:spPr>
        <a:xfrm>
          <a:off x="0" y="0"/>
          <a:ext cx="5254927" cy="3336557"/>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a:glow rad="101600">
            <a:schemeClr val="accent4">
              <a:satMod val="175000"/>
              <a:alpha val="40000"/>
            </a:schemeClr>
          </a:glow>
          <a:reflection blurRad="6350" stA="50000" endA="300" endPos="55500" dist="50800" dir="5400000" sy="-100000" algn="bl" rotWithShape="0"/>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kern="1200" dirty="0"/>
            <a:t>However, in practice all cells appear to prefer to take up pre-formed cholesterol circulating in plasma lipoproteins.  </a:t>
          </a:r>
        </a:p>
      </dsp:txBody>
      <dsp:txXfrm>
        <a:off x="162877" y="162877"/>
        <a:ext cx="4929173" cy="301080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93F1B-7CC0-4A5B-B795-AC180847B9A3}">
      <dsp:nvSpPr>
        <dsp:cNvPr id="0" name=""/>
        <dsp:cNvSpPr/>
      </dsp:nvSpPr>
      <dsp:spPr>
        <a:xfrm>
          <a:off x="0" y="576318"/>
          <a:ext cx="11092542" cy="35743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a:t>How does </a:t>
          </a:r>
          <a:r>
            <a:rPr lang="en-US" sz="6500" b="1" kern="1200" dirty="0">
              <a:solidFill>
                <a:srgbClr val="FFFF00"/>
              </a:solidFill>
            </a:rPr>
            <a:t>LDL</a:t>
          </a:r>
          <a:r>
            <a:rPr lang="en-US" sz="6500" kern="1200" dirty="0"/>
            <a:t> differ from</a:t>
          </a:r>
          <a:r>
            <a:rPr lang="en-US" sz="6500" b="1" kern="1200" dirty="0"/>
            <a:t> </a:t>
          </a:r>
          <a:r>
            <a:rPr lang="en-US" sz="6500" b="1" kern="1200" dirty="0">
              <a:solidFill>
                <a:srgbClr val="FFFF00"/>
              </a:solidFill>
            </a:rPr>
            <a:t>chylomicrons</a:t>
          </a:r>
          <a:r>
            <a:rPr lang="en-US" sz="6500" kern="1200" dirty="0">
              <a:solidFill>
                <a:srgbClr val="FFFF00"/>
              </a:solidFill>
            </a:rPr>
            <a:t> and </a:t>
          </a:r>
          <a:r>
            <a:rPr lang="en-US" sz="6500" b="1" kern="1200" dirty="0">
              <a:solidFill>
                <a:srgbClr val="FFFF00"/>
              </a:solidFill>
            </a:rPr>
            <a:t>VLDL </a:t>
          </a:r>
          <a:r>
            <a:rPr lang="en-US" sz="6500" kern="1200" dirty="0"/>
            <a:t>in the metabolism</a:t>
          </a:r>
          <a:r>
            <a:rPr lang="en-US" sz="6500" b="1" kern="1200" dirty="0"/>
            <a:t> ??? </a:t>
          </a:r>
          <a:r>
            <a:rPr lang="en-US" sz="6500" kern="1200" dirty="0"/>
            <a:t>  </a:t>
          </a:r>
        </a:p>
      </dsp:txBody>
      <dsp:txXfrm>
        <a:off x="174485" y="750803"/>
        <a:ext cx="10743572" cy="32253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8236C-C4AC-439E-B3D8-47FECDBB758C}">
      <dsp:nvSpPr>
        <dsp:cNvPr id="0" name=""/>
        <dsp:cNvSpPr/>
      </dsp:nvSpPr>
      <dsp:spPr>
        <a:xfrm>
          <a:off x="226631" y="0"/>
          <a:ext cx="8414782" cy="755990"/>
        </a:xfrm>
        <a:prstGeom prst="roundRect">
          <a:avLst/>
        </a:prstGeom>
        <a:solidFill>
          <a:srgbClr val="C00000"/>
        </a:solidFill>
        <a:ln>
          <a:noFill/>
        </a:ln>
        <a:effectLst>
          <a:glow rad="228600">
            <a:schemeClr val="accent2">
              <a:satMod val="175000"/>
              <a:alpha val="4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b="1" kern="1200" dirty="0" smtClean="0"/>
            <a:t>High-density </a:t>
          </a:r>
          <a:r>
            <a:rPr lang="en-US" sz="3800" b="1" kern="1200" dirty="0"/>
            <a:t>lipoprotein </a:t>
          </a:r>
          <a:r>
            <a:rPr lang="en-US" sz="3800" b="1" kern="1200" dirty="0" smtClean="0"/>
            <a:t>(HDL</a:t>
          </a:r>
          <a:r>
            <a:rPr lang="en-US" sz="3800" b="1" kern="1200" dirty="0"/>
            <a:t>)</a:t>
          </a:r>
          <a:endParaRPr lang="en-US" sz="3800" kern="1200" dirty="0"/>
        </a:p>
      </dsp:txBody>
      <dsp:txXfrm>
        <a:off x="263535" y="36904"/>
        <a:ext cx="8340974" cy="68218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88D8F-9706-4AA2-A88B-5DF4778DB2E8}">
      <dsp:nvSpPr>
        <dsp:cNvPr id="0" name=""/>
        <dsp:cNvSpPr/>
      </dsp:nvSpPr>
      <dsp:spPr>
        <a:xfrm>
          <a:off x="0" y="0"/>
          <a:ext cx="864761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D3E50-7AC4-4BB8-8828-335DFB3AF970}">
      <dsp:nvSpPr>
        <dsp:cNvPr id="0" name=""/>
        <dsp:cNvSpPr/>
      </dsp:nvSpPr>
      <dsp:spPr>
        <a:xfrm>
          <a:off x="0" y="0"/>
          <a:ext cx="8647611" cy="123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It responsible for transport of cholesterol from non-hepatic cells to the liver.</a:t>
          </a:r>
          <a:endParaRPr lang="en-US" sz="2400" kern="1200" dirty="0"/>
        </a:p>
      </dsp:txBody>
      <dsp:txXfrm>
        <a:off x="0" y="0"/>
        <a:ext cx="8647611" cy="1232198"/>
      </dsp:txXfrm>
    </dsp:sp>
    <dsp:sp modelId="{FB2F0F0B-F39D-4F3A-B10B-B0F4B0F02B9A}">
      <dsp:nvSpPr>
        <dsp:cNvPr id="0" name=""/>
        <dsp:cNvSpPr/>
      </dsp:nvSpPr>
      <dsp:spPr>
        <a:xfrm>
          <a:off x="0" y="1232198"/>
          <a:ext cx="8647611"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ABF51-E9EE-438B-9711-DE37FD88EDBE}">
      <dsp:nvSpPr>
        <dsp:cNvPr id="0" name=""/>
        <dsp:cNvSpPr/>
      </dsp:nvSpPr>
      <dsp:spPr>
        <a:xfrm>
          <a:off x="0" y="1232198"/>
          <a:ext cx="8647611" cy="123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The HDL is synthesized in both hepatic and intestinal cells and secreted from them as small, nascent HDL particles.</a:t>
          </a:r>
          <a:endParaRPr lang="en-US" sz="2400" kern="1200" dirty="0"/>
        </a:p>
      </dsp:txBody>
      <dsp:txXfrm>
        <a:off x="0" y="1232198"/>
        <a:ext cx="8647611" cy="1232198"/>
      </dsp:txXfrm>
    </dsp:sp>
    <dsp:sp modelId="{58DA47C2-DA85-479A-9E3D-29E962D7A75F}">
      <dsp:nvSpPr>
        <dsp:cNvPr id="0" name=""/>
        <dsp:cNvSpPr/>
      </dsp:nvSpPr>
      <dsp:spPr>
        <a:xfrm>
          <a:off x="0" y="2464396"/>
          <a:ext cx="8647611"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7D56C-F801-41E9-A7D4-A02FBEEE0B71}">
      <dsp:nvSpPr>
        <dsp:cNvPr id="0" name=""/>
        <dsp:cNvSpPr/>
      </dsp:nvSpPr>
      <dsp:spPr>
        <a:xfrm>
          <a:off x="0" y="2464396"/>
          <a:ext cx="8647611" cy="123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Many factors increase its synthesis like exercise , </a:t>
          </a:r>
          <a:r>
            <a:rPr lang="en-US" sz="2400" kern="1200" dirty="0" err="1" smtClean="0"/>
            <a:t>oestrogens</a:t>
          </a:r>
          <a:r>
            <a:rPr lang="en-US" sz="2400" kern="1200" dirty="0" smtClean="0"/>
            <a:t> , fibrates and statins.</a:t>
          </a:r>
          <a:endParaRPr lang="en-US" sz="2400" kern="1200" dirty="0"/>
        </a:p>
      </dsp:txBody>
      <dsp:txXfrm>
        <a:off x="0" y="2464396"/>
        <a:ext cx="8647611" cy="1232198"/>
      </dsp:txXfrm>
    </dsp:sp>
    <dsp:sp modelId="{0026C0A6-D649-4940-A776-AAC6416EE941}">
      <dsp:nvSpPr>
        <dsp:cNvPr id="0" name=""/>
        <dsp:cNvSpPr/>
      </dsp:nvSpPr>
      <dsp:spPr>
        <a:xfrm>
          <a:off x="0" y="3696594"/>
          <a:ext cx="8647611"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3EAA44-5C78-470D-9FFE-9F2D68F2DE97}">
      <dsp:nvSpPr>
        <dsp:cNvPr id="0" name=""/>
        <dsp:cNvSpPr/>
      </dsp:nvSpPr>
      <dsp:spPr>
        <a:xfrm>
          <a:off x="0" y="3696594"/>
          <a:ext cx="8647611" cy="1232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Removal of HDL may occur by endocytosis, although there may be specific receptors ( murine class B type I scavenger receptor ) in liver and steroidogenic tissue ( adrenal glands, ovaries and testes ).</a:t>
          </a:r>
          <a:endParaRPr lang="en-US" sz="2400" kern="1200" dirty="0"/>
        </a:p>
      </dsp:txBody>
      <dsp:txXfrm>
        <a:off x="0" y="3696594"/>
        <a:ext cx="8647611" cy="123219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5312F-5F76-45D5-8293-2BEDCD351242}">
      <dsp:nvSpPr>
        <dsp:cNvPr id="0" name=""/>
        <dsp:cNvSpPr/>
      </dsp:nvSpPr>
      <dsp:spPr>
        <a:xfrm>
          <a:off x="67672" y="0"/>
          <a:ext cx="2566622" cy="2468880"/>
        </a:xfrm>
        <a:prstGeom prst="ellipse">
          <a:avLst/>
        </a:prstGeom>
        <a:solidFill>
          <a:schemeClr val="accent6">
            <a:lumMod val="60000"/>
            <a:lumOff val="40000"/>
            <a:alpha val="50000"/>
          </a:schemeClr>
        </a:solidFill>
        <a:ln w="19050" cap="flat" cmpd="sng" algn="ctr">
          <a:solidFill>
            <a:srgbClr val="92D050"/>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rtl="0">
            <a:lnSpc>
              <a:spcPct val="90000"/>
            </a:lnSpc>
            <a:spcBef>
              <a:spcPct val="0"/>
            </a:spcBef>
            <a:spcAft>
              <a:spcPct val="35000"/>
            </a:spcAft>
          </a:pPr>
          <a:r>
            <a:rPr lang="en-US" sz="3400" kern="1200" dirty="0" smtClean="0"/>
            <a:t>It is cardio protective </a:t>
          </a:r>
        </a:p>
        <a:p>
          <a:pPr lvl="0" algn="ctr" defTabSz="1511300" rtl="0">
            <a:lnSpc>
              <a:spcPct val="90000"/>
            </a:lnSpc>
            <a:spcBef>
              <a:spcPct val="0"/>
            </a:spcBef>
            <a:spcAft>
              <a:spcPct val="35000"/>
            </a:spcAft>
          </a:pPr>
          <a:r>
            <a:rPr lang="en-US" sz="3400" kern="1200" dirty="0" smtClean="0"/>
            <a:t>WHY????</a:t>
          </a:r>
          <a:endParaRPr lang="en-US" sz="3400" kern="1200" dirty="0"/>
        </a:p>
      </dsp:txBody>
      <dsp:txXfrm>
        <a:off x="443545" y="361559"/>
        <a:ext cx="1814876" cy="1745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9EEEC-2372-45A1-8F81-4126AC2FF7A1}">
      <dsp:nvSpPr>
        <dsp:cNvPr id="0" name=""/>
        <dsp:cNvSpPr/>
      </dsp:nvSpPr>
      <dsp:spPr>
        <a:xfrm>
          <a:off x="613982" y="1477082"/>
          <a:ext cx="4080571" cy="244834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bliqueTopRigh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a:t>so ketone bodies synthesis  require:</a:t>
          </a:r>
          <a:endParaRPr lang="en-US" sz="3700" kern="1200" dirty="0"/>
        </a:p>
      </dsp:txBody>
      <dsp:txXfrm>
        <a:off x="613982" y="1477082"/>
        <a:ext cx="4080571" cy="2448342"/>
      </dsp:txXfrm>
    </dsp:sp>
    <dsp:sp modelId="{522D4253-E174-4113-A9E3-8F8E3D8DC126}">
      <dsp:nvSpPr>
        <dsp:cNvPr id="0" name=""/>
        <dsp:cNvSpPr/>
      </dsp:nvSpPr>
      <dsp:spPr>
        <a:xfrm>
          <a:off x="6122591" y="976"/>
          <a:ext cx="4080571" cy="2448342"/>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bliqueTopRigh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a:t>1- fatty acids to be oxidized in the liver</a:t>
          </a:r>
        </a:p>
        <a:p>
          <a:pPr lvl="0" algn="ctr" defTabSz="1644650" rtl="0">
            <a:lnSpc>
              <a:spcPct val="90000"/>
            </a:lnSpc>
            <a:spcBef>
              <a:spcPct val="0"/>
            </a:spcBef>
            <a:spcAft>
              <a:spcPct val="35000"/>
            </a:spcAft>
          </a:pPr>
          <a:r>
            <a:rPr lang="en-US" sz="3700" kern="1200" dirty="0"/>
            <a:t>( substrate).</a:t>
          </a:r>
        </a:p>
      </dsp:txBody>
      <dsp:txXfrm>
        <a:off x="6122591" y="976"/>
        <a:ext cx="4080571" cy="2448342"/>
      </dsp:txXfrm>
    </dsp:sp>
    <dsp:sp modelId="{D8998CFC-FEA9-4DCB-923E-AD2A0FF45ED8}">
      <dsp:nvSpPr>
        <dsp:cNvPr id="0" name=""/>
        <dsp:cNvSpPr/>
      </dsp:nvSpPr>
      <dsp:spPr>
        <a:xfrm>
          <a:off x="6151195" y="2858353"/>
          <a:ext cx="4080571" cy="2448342"/>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bliqueTopRigh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a:t>2- low plasma insulin/glucagon ratio  ( activates the </a:t>
          </a:r>
          <a:r>
            <a:rPr lang="en-US" sz="3700" kern="1200" dirty="0" err="1"/>
            <a:t>lyase</a:t>
          </a:r>
          <a:r>
            <a:rPr lang="en-US" sz="3700" kern="1200" dirty="0"/>
            <a:t> enzyme). </a:t>
          </a:r>
        </a:p>
      </dsp:txBody>
      <dsp:txXfrm>
        <a:off x="6151195" y="2858353"/>
        <a:ext cx="4080571" cy="244834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FF953-C69D-4C8F-A8BA-CC8FBBB3CB19}">
      <dsp:nvSpPr>
        <dsp:cNvPr id="0" name=""/>
        <dsp:cNvSpPr/>
      </dsp:nvSpPr>
      <dsp:spPr>
        <a:xfrm>
          <a:off x="0" y="14776"/>
          <a:ext cx="10439401" cy="1909439"/>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dirty="0"/>
            <a:t>Enzymes of lipoprotein                       metabolism </a:t>
          </a:r>
          <a:endParaRPr lang="en-US" sz="4800" kern="1200" dirty="0"/>
        </a:p>
      </dsp:txBody>
      <dsp:txXfrm>
        <a:off x="93211" y="107987"/>
        <a:ext cx="10252979" cy="172301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3543-7384-4878-A473-051B53D73055}">
      <dsp:nvSpPr>
        <dsp:cNvPr id="0" name=""/>
        <dsp:cNvSpPr/>
      </dsp:nvSpPr>
      <dsp:spPr>
        <a:xfrm>
          <a:off x="0" y="384934"/>
          <a:ext cx="3648489" cy="218909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t>1-Lipoprotein Lipase</a:t>
          </a:r>
          <a:endParaRPr lang="en-US" sz="2800" kern="1200"/>
        </a:p>
      </dsp:txBody>
      <dsp:txXfrm>
        <a:off x="0" y="384934"/>
        <a:ext cx="3648489" cy="2189093"/>
      </dsp:txXfrm>
    </dsp:sp>
    <dsp:sp modelId="{5B0A4D13-AB75-404A-9950-33D1F13295B6}">
      <dsp:nvSpPr>
        <dsp:cNvPr id="0" name=""/>
        <dsp:cNvSpPr/>
      </dsp:nvSpPr>
      <dsp:spPr>
        <a:xfrm>
          <a:off x="4013337" y="384934"/>
          <a:ext cx="3648489" cy="2189093"/>
        </a:xfrm>
        <a:prstGeom prst="rect">
          <a:avLst/>
        </a:prstGeom>
        <a:gradFill rotWithShape="0">
          <a:gsLst>
            <a:gs pos="0">
              <a:schemeClr val="accent2">
                <a:hueOff val="-291073"/>
                <a:satOff val="-16786"/>
                <a:lumOff val="1726"/>
                <a:alphaOff val="0"/>
                <a:lumMod val="110000"/>
                <a:satMod val="105000"/>
                <a:tint val="67000"/>
              </a:schemeClr>
            </a:gs>
            <a:gs pos="50000">
              <a:schemeClr val="accent2">
                <a:hueOff val="-291073"/>
                <a:satOff val="-16786"/>
                <a:lumOff val="1726"/>
                <a:alphaOff val="0"/>
                <a:lumMod val="105000"/>
                <a:satMod val="103000"/>
                <a:tint val="73000"/>
              </a:schemeClr>
            </a:gs>
            <a:gs pos="100000">
              <a:schemeClr val="accent2">
                <a:hueOff val="-291073"/>
                <a:satOff val="-16786"/>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is the enzyme responsible for removing the core TG from  chylomicrons and VLDLs.</a:t>
          </a:r>
        </a:p>
      </dsp:txBody>
      <dsp:txXfrm>
        <a:off x="4013337" y="384934"/>
        <a:ext cx="3648489" cy="2189093"/>
      </dsp:txXfrm>
    </dsp:sp>
    <dsp:sp modelId="{9F16BE6F-7699-4C4E-8DCF-95AE5D3E0930}">
      <dsp:nvSpPr>
        <dsp:cNvPr id="0" name=""/>
        <dsp:cNvSpPr/>
      </dsp:nvSpPr>
      <dsp:spPr>
        <a:xfrm>
          <a:off x="8026675" y="384934"/>
          <a:ext cx="3648489" cy="2189093"/>
        </a:xfrm>
        <a:prstGeom prst="rect">
          <a:avLst/>
        </a:prstGeom>
        <a:gradFill rotWithShape="0">
          <a:gsLst>
            <a:gs pos="0">
              <a:schemeClr val="accent2">
                <a:hueOff val="-582145"/>
                <a:satOff val="-33571"/>
                <a:lumOff val="3451"/>
                <a:alphaOff val="0"/>
                <a:lumMod val="110000"/>
                <a:satMod val="105000"/>
                <a:tint val="67000"/>
              </a:schemeClr>
            </a:gs>
            <a:gs pos="50000">
              <a:schemeClr val="accent2">
                <a:hueOff val="-582145"/>
                <a:satOff val="-33571"/>
                <a:lumOff val="3451"/>
                <a:alphaOff val="0"/>
                <a:lumMod val="105000"/>
                <a:satMod val="103000"/>
                <a:tint val="73000"/>
              </a:schemeClr>
            </a:gs>
            <a:gs pos="100000">
              <a:schemeClr val="accent2">
                <a:hueOff val="-582145"/>
                <a:satOff val="-33571"/>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It is found attached to the inner surface of capillaries in tissues such as adipose tissue and muscle.</a:t>
          </a:r>
        </a:p>
      </dsp:txBody>
      <dsp:txXfrm>
        <a:off x="8026675" y="384934"/>
        <a:ext cx="3648489" cy="2189093"/>
      </dsp:txXfrm>
    </dsp:sp>
    <dsp:sp modelId="{01D5CBD4-E84A-4F33-B3EB-FC8E19158DE4}">
      <dsp:nvSpPr>
        <dsp:cNvPr id="0" name=""/>
        <dsp:cNvSpPr/>
      </dsp:nvSpPr>
      <dsp:spPr>
        <a:xfrm>
          <a:off x="0" y="2938876"/>
          <a:ext cx="3648489" cy="2189093"/>
        </a:xfrm>
        <a:prstGeom prst="rect">
          <a:avLst/>
        </a:prstGeom>
        <a:gradFill rotWithShape="0">
          <a:gsLst>
            <a:gs pos="0">
              <a:schemeClr val="accent2">
                <a:hueOff val="-873218"/>
                <a:satOff val="-50357"/>
                <a:lumOff val="5177"/>
                <a:alphaOff val="0"/>
                <a:lumMod val="110000"/>
                <a:satMod val="105000"/>
                <a:tint val="67000"/>
              </a:schemeClr>
            </a:gs>
            <a:gs pos="50000">
              <a:schemeClr val="accent2">
                <a:hueOff val="-873218"/>
                <a:satOff val="-50357"/>
                <a:lumOff val="5177"/>
                <a:alphaOff val="0"/>
                <a:lumMod val="105000"/>
                <a:satMod val="103000"/>
                <a:tint val="73000"/>
              </a:schemeClr>
            </a:gs>
            <a:gs pos="100000">
              <a:schemeClr val="accent2">
                <a:hueOff val="-873218"/>
                <a:satOff val="-5035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Insulin increases the synthesis of the enzyme by tissues.</a:t>
          </a:r>
        </a:p>
      </dsp:txBody>
      <dsp:txXfrm>
        <a:off x="0" y="2938876"/>
        <a:ext cx="3648489" cy="2189093"/>
      </dsp:txXfrm>
    </dsp:sp>
    <dsp:sp modelId="{EC70BB5C-C3EF-4A29-A2E3-3C0E6022CCEA}">
      <dsp:nvSpPr>
        <dsp:cNvPr id="0" name=""/>
        <dsp:cNvSpPr/>
      </dsp:nvSpPr>
      <dsp:spPr>
        <a:xfrm>
          <a:off x="4013337" y="2938876"/>
          <a:ext cx="3648489" cy="2189093"/>
        </a:xfrm>
        <a:prstGeom prst="rect">
          <a:avLst/>
        </a:prstGeom>
        <a:gradFill rotWithShape="0">
          <a:gsLst>
            <a:gs pos="0">
              <a:schemeClr val="accent2">
                <a:hueOff val="-1164290"/>
                <a:satOff val="-67142"/>
                <a:lumOff val="6902"/>
                <a:alphaOff val="0"/>
                <a:lumMod val="110000"/>
                <a:satMod val="105000"/>
                <a:tint val="67000"/>
              </a:schemeClr>
            </a:gs>
            <a:gs pos="50000">
              <a:schemeClr val="accent2">
                <a:hueOff val="-1164290"/>
                <a:satOff val="-67142"/>
                <a:lumOff val="6902"/>
                <a:alphaOff val="0"/>
                <a:lumMod val="105000"/>
                <a:satMod val="103000"/>
                <a:tint val="73000"/>
              </a:schemeClr>
            </a:gs>
            <a:gs pos="100000">
              <a:schemeClr val="accent2">
                <a:hueOff val="-1164290"/>
                <a:satOff val="-67142"/>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The enzyme hydrolyses triacylglycerols in lipoprotein particles, releasing fatty acids and glycerol.</a:t>
          </a:r>
        </a:p>
      </dsp:txBody>
      <dsp:txXfrm>
        <a:off x="4013337" y="2938876"/>
        <a:ext cx="3648489" cy="2189093"/>
      </dsp:txXfrm>
    </dsp:sp>
    <dsp:sp modelId="{06268C08-DFAF-4E1C-9FFD-B12D90A78902}">
      <dsp:nvSpPr>
        <dsp:cNvPr id="0" name=""/>
        <dsp:cNvSpPr/>
      </dsp:nvSpPr>
      <dsp:spPr>
        <a:xfrm>
          <a:off x="8026675" y="2938876"/>
          <a:ext cx="3648489" cy="2189093"/>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The fatty acids are then taken up by tissues and the glycerol is transported to the liver.</a:t>
          </a:r>
        </a:p>
      </dsp:txBody>
      <dsp:txXfrm>
        <a:off x="8026675" y="2938876"/>
        <a:ext cx="3648489" cy="218909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94866-14DA-4FF3-A95A-18F0078E5207}">
      <dsp:nvSpPr>
        <dsp:cNvPr id="0" name=""/>
        <dsp:cNvSpPr/>
      </dsp:nvSpPr>
      <dsp:spPr>
        <a:xfrm>
          <a:off x="0" y="463038"/>
          <a:ext cx="3694043" cy="221642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t>2- Lecithin:Cholesterol Acyltransferase (LCAT): </a:t>
          </a:r>
          <a:endParaRPr lang="en-US" sz="2000" kern="1200"/>
        </a:p>
      </dsp:txBody>
      <dsp:txXfrm>
        <a:off x="0" y="463038"/>
        <a:ext cx="3694043" cy="2216426"/>
      </dsp:txXfrm>
    </dsp:sp>
    <dsp:sp modelId="{62CF11CE-BD00-458F-B21B-156CF85088D4}">
      <dsp:nvSpPr>
        <dsp:cNvPr id="0" name=""/>
        <dsp:cNvSpPr/>
      </dsp:nvSpPr>
      <dsp:spPr>
        <a:xfrm>
          <a:off x="4063447" y="463038"/>
          <a:ext cx="3694043" cy="2216426"/>
        </a:xfrm>
        <a:prstGeom prst="rect">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is</a:t>
          </a:r>
          <a:r>
            <a:rPr lang="en-US" sz="2000" b="1" kern="1200"/>
            <a:t> </a:t>
          </a:r>
          <a:r>
            <a:rPr lang="en-US" sz="2000" kern="1200"/>
            <a:t>the enzyme responsible for the esterification of free cholesterol , by using  fatty acid derived from lecithin.</a:t>
          </a:r>
        </a:p>
      </dsp:txBody>
      <dsp:txXfrm>
        <a:off x="4063447" y="463038"/>
        <a:ext cx="3694043" cy="2216426"/>
      </dsp:txXfrm>
    </dsp:sp>
    <dsp:sp modelId="{84E7BA64-841B-489E-8C28-5E9847A74B0E}">
      <dsp:nvSpPr>
        <dsp:cNvPr id="0" name=""/>
        <dsp:cNvSpPr/>
      </dsp:nvSpPr>
      <dsp:spPr>
        <a:xfrm>
          <a:off x="8126895" y="463038"/>
          <a:ext cx="3694043" cy="2216426"/>
        </a:xfrm>
        <a:prstGeom prst="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It presents on HDL </a:t>
          </a:r>
        </a:p>
      </dsp:txBody>
      <dsp:txXfrm>
        <a:off x="8126895" y="463038"/>
        <a:ext cx="3694043" cy="2216426"/>
      </dsp:txXfrm>
    </dsp:sp>
    <dsp:sp modelId="{1E43C2A2-8FA8-4D10-B775-D73155C0A245}">
      <dsp:nvSpPr>
        <dsp:cNvPr id="0" name=""/>
        <dsp:cNvSpPr/>
      </dsp:nvSpPr>
      <dsp:spPr>
        <a:xfrm>
          <a:off x="2031723" y="3048869"/>
          <a:ext cx="3694043" cy="2216426"/>
        </a:xfrm>
        <a:prstGeom prst="rect">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is activated by apoA1 , the predominant apolipoprotein of HDL.</a:t>
          </a:r>
        </a:p>
      </dsp:txBody>
      <dsp:txXfrm>
        <a:off x="2031723" y="3048869"/>
        <a:ext cx="3694043" cy="2216426"/>
      </dsp:txXfrm>
    </dsp:sp>
    <dsp:sp modelId="{D01AC763-8776-47E8-9C78-31B13AD879F9}">
      <dsp:nvSpPr>
        <dsp:cNvPr id="0" name=""/>
        <dsp:cNvSpPr/>
      </dsp:nvSpPr>
      <dsp:spPr>
        <a:xfrm>
          <a:off x="6095171" y="3048869"/>
          <a:ext cx="3694043" cy="2216426"/>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Most of the esterified cholesterol is transferred to LDL, VLDL and chylomicron remnants and thus ultimately reaches the liver while  some may be stored within the core of the HDL particle and taken directly to the liver.</a:t>
          </a:r>
        </a:p>
      </dsp:txBody>
      <dsp:txXfrm>
        <a:off x="6095171" y="3048869"/>
        <a:ext cx="3694043" cy="22164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391FE-BC59-45B8-A27D-1DC5CCAA1057}">
      <dsp:nvSpPr>
        <dsp:cNvPr id="0" name=""/>
        <dsp:cNvSpPr/>
      </dsp:nvSpPr>
      <dsp:spPr>
        <a:xfrm>
          <a:off x="2327369" y="1178"/>
          <a:ext cx="5860860" cy="4348981"/>
        </a:xfrm>
        <a:prstGeom prst="ellips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glow rad="63500">
            <a:schemeClr val="accent4">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rtl="0">
            <a:lnSpc>
              <a:spcPct val="90000"/>
            </a:lnSpc>
            <a:spcBef>
              <a:spcPct val="0"/>
            </a:spcBef>
            <a:spcAft>
              <a:spcPct val="35000"/>
            </a:spcAft>
          </a:pPr>
          <a:r>
            <a:rPr lang="en-US" sz="5200" kern="1200" dirty="0" err="1"/>
            <a:t>Whats</a:t>
          </a:r>
          <a:r>
            <a:rPr lang="en-US" sz="5200" kern="1200" dirty="0"/>
            <a:t> the importance of esterification here????</a:t>
          </a:r>
        </a:p>
      </dsp:txBody>
      <dsp:txXfrm>
        <a:off x="3185672" y="638072"/>
        <a:ext cx="4144254" cy="307519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0DD5B-8274-4289-AEFB-F760F5128ADF}">
      <dsp:nvSpPr>
        <dsp:cNvPr id="0" name=""/>
        <dsp:cNvSpPr/>
      </dsp:nvSpPr>
      <dsp:spPr>
        <a:xfrm>
          <a:off x="5664950" y="0"/>
          <a:ext cx="4847034" cy="5088835"/>
        </a:xfrm>
        <a:prstGeom prst="roundRect">
          <a:avLst>
            <a:gd name="adj" fmla="val 10000"/>
          </a:avLst>
        </a:prstGeom>
        <a:solidFill>
          <a:srgbClr val="FFC000"/>
        </a:solidFill>
        <a:ln>
          <a:noFill/>
        </a:ln>
        <a:effectLst>
          <a:glow rad="101600">
            <a:schemeClr val="accent4">
              <a:satMod val="175000"/>
              <a:alpha val="40000"/>
            </a:schemeClr>
          </a:glow>
        </a:effectLst>
        <a:scene3d>
          <a:camera prst="orthographicFront"/>
          <a:lightRig rig="chilly" dir="t"/>
        </a:scene3d>
        <a:sp3d prstMaterial="translucentPowder">
          <a:bevelT w="127000" h="25400" prst="slope"/>
        </a:sp3d>
      </dsp:spPr>
      <dsp:style>
        <a:lnRef idx="0">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lvl="0" algn="ctr" defTabSz="3200400">
            <a:lnSpc>
              <a:spcPct val="90000"/>
            </a:lnSpc>
            <a:spcBef>
              <a:spcPct val="0"/>
            </a:spcBef>
            <a:spcAft>
              <a:spcPct val="35000"/>
            </a:spcAft>
          </a:pPr>
          <a:r>
            <a:rPr lang="en-US" sz="7200" kern="1200" dirty="0"/>
            <a:t>?</a:t>
          </a:r>
        </a:p>
      </dsp:txBody>
      <dsp:txXfrm>
        <a:off x="5806915" y="141965"/>
        <a:ext cx="4563104" cy="4804905"/>
      </dsp:txXfrm>
    </dsp:sp>
    <dsp:sp modelId="{6719E669-0EA6-405E-A58E-B3EA4E28141A}">
      <dsp:nvSpPr>
        <dsp:cNvPr id="0" name=""/>
        <dsp:cNvSpPr/>
      </dsp:nvSpPr>
      <dsp:spPr>
        <a:xfrm>
          <a:off x="3614" y="0"/>
          <a:ext cx="4847034" cy="5088835"/>
        </a:xfrm>
        <a:prstGeom prst="roundRect">
          <a:avLst>
            <a:gd name="adj" fmla="val 10000"/>
          </a:avLst>
        </a:prstGeom>
        <a:solidFill>
          <a:srgbClr val="FFC000"/>
        </a:solidFill>
        <a:ln>
          <a:noFill/>
        </a:ln>
        <a:effectLst>
          <a:glow rad="139700">
            <a:schemeClr val="accent4">
              <a:satMod val="175000"/>
              <a:alpha val="40000"/>
            </a:schemeClr>
          </a:glow>
        </a:effectLst>
        <a:scene3d>
          <a:camera prst="orthographicFront"/>
          <a:lightRig rig="chilly" dir="t"/>
        </a:scene3d>
        <a:sp3d prstMaterial="translucentPowder">
          <a:bevelT w="127000" h="25400" prst="slope"/>
        </a:sp3d>
      </dsp:spPr>
      <dsp:style>
        <a:lnRef idx="0">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Q: which  lipoprotein is responsible for reverse cholesterol transport ?????</a:t>
          </a:r>
        </a:p>
      </dsp:txBody>
      <dsp:txXfrm>
        <a:off x="145579" y="141965"/>
        <a:ext cx="4563104" cy="480490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1E908-EB7C-4CC0-9C7F-7875BD9148BD}">
      <dsp:nvSpPr>
        <dsp:cNvPr id="0" name=""/>
        <dsp:cNvSpPr/>
      </dsp:nvSpPr>
      <dsp:spPr>
        <a:xfrm>
          <a:off x="0" y="293577"/>
          <a:ext cx="6675030" cy="355017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t> </a:t>
          </a:r>
          <a:r>
            <a:rPr lang="en-US" sz="3600" b="1" kern="1200" dirty="0" err="1" smtClean="0"/>
            <a:t>Dyslipoproteinaemias</a:t>
          </a:r>
          <a:r>
            <a:rPr lang="en-US" sz="3600" kern="1200" dirty="0" smtClean="0"/>
            <a:t> </a:t>
          </a:r>
          <a:r>
            <a:rPr lang="en-US" sz="3600" kern="1200" dirty="0"/>
            <a:t>refers to </a:t>
          </a:r>
          <a:r>
            <a:rPr lang="en-US" sz="3600" kern="1200" dirty="0" smtClean="0"/>
            <a:t>    any </a:t>
          </a:r>
          <a:r>
            <a:rPr lang="en-US" sz="3600" kern="1200" dirty="0"/>
            <a:t>defect in </a:t>
          </a:r>
          <a:r>
            <a:rPr lang="en-US" sz="3600" kern="1200" dirty="0" smtClean="0"/>
            <a:t>the metabolism </a:t>
          </a:r>
          <a:r>
            <a:rPr lang="en-US" sz="3600" kern="1200" dirty="0"/>
            <a:t>of </a:t>
          </a:r>
          <a:r>
            <a:rPr lang="en-US" sz="3600" kern="1200" dirty="0" smtClean="0"/>
            <a:t>          the </a:t>
          </a:r>
          <a:r>
            <a:rPr lang="en-US" sz="3600" kern="1200" dirty="0"/>
            <a:t>plasma lipoproteins</a:t>
          </a:r>
          <a:r>
            <a:rPr lang="en-US" sz="3600" kern="1200" dirty="0" smtClean="0"/>
            <a:t>.</a:t>
          </a:r>
        </a:p>
        <a:p>
          <a:pPr lvl="0" algn="l" defTabSz="1600200">
            <a:lnSpc>
              <a:spcPct val="90000"/>
            </a:lnSpc>
            <a:spcBef>
              <a:spcPct val="0"/>
            </a:spcBef>
            <a:spcAft>
              <a:spcPct val="35000"/>
            </a:spcAft>
          </a:pPr>
          <a:r>
            <a:rPr lang="en-US" sz="3600" kern="1200" dirty="0" smtClean="0"/>
            <a:t>It may be:</a:t>
          </a:r>
          <a:endParaRPr lang="en-US" sz="3600" kern="1200" dirty="0"/>
        </a:p>
      </dsp:txBody>
      <dsp:txXfrm>
        <a:off x="0" y="293577"/>
        <a:ext cx="6675030" cy="3550173"/>
      </dsp:txXfrm>
    </dsp:sp>
    <dsp:sp modelId="{0902DA64-DF91-4F8D-A044-E50F0F3240FC}">
      <dsp:nvSpPr>
        <dsp:cNvPr id="0" name=""/>
        <dsp:cNvSpPr/>
      </dsp:nvSpPr>
      <dsp:spPr>
        <a:xfrm>
          <a:off x="6409737" y="829196"/>
          <a:ext cx="4410000" cy="9439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a:t>primary (familial inborn error of lipoprotein metabolism)</a:t>
          </a:r>
        </a:p>
      </dsp:txBody>
      <dsp:txXfrm>
        <a:off x="6409737" y="829196"/>
        <a:ext cx="4410000" cy="943971"/>
      </dsp:txXfrm>
    </dsp:sp>
    <dsp:sp modelId="{9595B409-AD9B-4122-9787-ECFC668909AE}">
      <dsp:nvSpPr>
        <dsp:cNvPr id="0" name=""/>
        <dsp:cNvSpPr/>
      </dsp:nvSpPr>
      <dsp:spPr>
        <a:xfrm>
          <a:off x="6383205" y="2316753"/>
          <a:ext cx="5060232" cy="9439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a:t>secondary (acquired) as a result of </a:t>
          </a:r>
          <a:r>
            <a:rPr lang="en-US" sz="2100" kern="1200" dirty="0" smtClean="0"/>
            <a:t>diet ,</a:t>
          </a:r>
          <a:r>
            <a:rPr lang="en-US" sz="2100" kern="1200" dirty="0"/>
            <a:t>drugs or an underlying disease such as diabetes.</a:t>
          </a:r>
        </a:p>
      </dsp:txBody>
      <dsp:txXfrm>
        <a:off x="6383205" y="2316753"/>
        <a:ext cx="5060232" cy="94397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3F003-4B82-4EF7-B2C7-DFA09F1DF4F0}">
      <dsp:nvSpPr>
        <dsp:cNvPr id="0" name=""/>
        <dsp:cNvSpPr/>
      </dsp:nvSpPr>
      <dsp:spPr>
        <a:xfrm>
          <a:off x="0" y="1911"/>
          <a:ext cx="11129554" cy="7675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Fredrickson`s classification of </a:t>
          </a:r>
          <a:r>
            <a:rPr lang="en-US" sz="3200" b="1" kern="1200" dirty="0" err="1" smtClean="0"/>
            <a:t>hyperlipoproteinemia</a:t>
          </a:r>
          <a:endParaRPr lang="en-US" sz="3200" kern="1200" dirty="0"/>
        </a:p>
      </dsp:txBody>
      <dsp:txXfrm>
        <a:off x="37467" y="39378"/>
        <a:ext cx="11054620" cy="69258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68544-EE77-4D59-B38D-6956FE5726FE}">
      <dsp:nvSpPr>
        <dsp:cNvPr id="0" name=""/>
        <dsp:cNvSpPr/>
      </dsp:nvSpPr>
      <dsp:spPr>
        <a:xfrm>
          <a:off x="0" y="703769"/>
          <a:ext cx="2816366" cy="2816413"/>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Autosomal recessive </a:t>
          </a:r>
          <a:endParaRPr lang="en-US" sz="2800" kern="1200" dirty="0"/>
        </a:p>
      </dsp:txBody>
      <dsp:txXfrm>
        <a:off x="412447" y="1116223"/>
        <a:ext cx="1991472" cy="1991505"/>
      </dsp:txXfrm>
    </dsp:sp>
    <dsp:sp modelId="{5C502A90-9951-495D-80E2-B72933E4670B}">
      <dsp:nvSpPr>
        <dsp:cNvPr id="0" name=""/>
        <dsp:cNvSpPr/>
      </dsp:nvSpPr>
      <dsp:spPr>
        <a:xfrm>
          <a:off x="1442025" y="2776114"/>
          <a:ext cx="2816366" cy="2816413"/>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Affecting 1 in 1 000 000 people.</a:t>
          </a:r>
          <a:endParaRPr lang="en-US" sz="2800" kern="1200" dirty="0"/>
        </a:p>
      </dsp:txBody>
      <dsp:txXfrm>
        <a:off x="1854472" y="3188568"/>
        <a:ext cx="1991472" cy="1991505"/>
      </dsp:txXfrm>
    </dsp:sp>
    <dsp:sp modelId="{3FD7A433-BC7A-48A9-8D1A-B29FBE44BC97}">
      <dsp:nvSpPr>
        <dsp:cNvPr id="0" name=""/>
        <dsp:cNvSpPr/>
      </dsp:nvSpPr>
      <dsp:spPr>
        <a:xfrm>
          <a:off x="2885197" y="703769"/>
          <a:ext cx="2816366" cy="281641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Familial lipoprotein lipase deficiency.</a:t>
          </a:r>
          <a:endParaRPr lang="en-US" sz="2800" kern="1200" dirty="0"/>
        </a:p>
      </dsp:txBody>
      <dsp:txXfrm>
        <a:off x="3297644" y="1116223"/>
        <a:ext cx="1991472" cy="1991505"/>
      </dsp:txXfrm>
    </dsp:sp>
    <dsp:sp modelId="{AF44E1C5-4E67-49D0-BFC7-DD6D78CF047C}">
      <dsp:nvSpPr>
        <dsp:cNvPr id="0" name=""/>
        <dsp:cNvSpPr/>
      </dsp:nvSpPr>
      <dsp:spPr>
        <a:xfrm>
          <a:off x="4227875" y="2776114"/>
          <a:ext cx="3015060" cy="2816413"/>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Fredrickson’s </a:t>
          </a:r>
          <a:r>
            <a:rPr lang="en-US" sz="2800" kern="1200" dirty="0" err="1" smtClean="0"/>
            <a:t>classificationtype</a:t>
          </a:r>
          <a:r>
            <a:rPr lang="en-US" sz="2800" kern="1200" dirty="0" smtClean="0"/>
            <a:t> I ,type V.</a:t>
          </a:r>
          <a:endParaRPr lang="en-US" sz="2800" kern="1200" dirty="0"/>
        </a:p>
      </dsp:txBody>
      <dsp:txXfrm>
        <a:off x="4669420" y="3188568"/>
        <a:ext cx="2131970" cy="1991505"/>
      </dsp:txXfrm>
    </dsp:sp>
    <dsp:sp modelId="{D4B32434-8D23-42E9-8A7E-D88BB36EF46B}">
      <dsp:nvSpPr>
        <dsp:cNvPr id="0" name=""/>
        <dsp:cNvSpPr/>
      </dsp:nvSpPr>
      <dsp:spPr>
        <a:xfrm>
          <a:off x="5770395" y="703769"/>
          <a:ext cx="2816366" cy="2816413"/>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Presented as a child with abdominal pain (often with acute pancreatitis) is typical.</a:t>
          </a:r>
          <a:endParaRPr lang="en-US" sz="2000" kern="1200" dirty="0"/>
        </a:p>
      </dsp:txBody>
      <dsp:txXfrm>
        <a:off x="6182842" y="1116223"/>
        <a:ext cx="1991472" cy="1991505"/>
      </dsp:txXfrm>
    </dsp:sp>
    <dsp:sp modelId="{DB34572A-4843-40C5-830D-6163B3A06176}">
      <dsp:nvSpPr>
        <dsp:cNvPr id="0" name=""/>
        <dsp:cNvSpPr/>
      </dsp:nvSpPr>
      <dsp:spPr>
        <a:xfrm>
          <a:off x="7212421" y="2776114"/>
          <a:ext cx="2816366" cy="2816413"/>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Lipid stigmata: eruptive xanthomata </a:t>
          </a:r>
          <a:r>
            <a:rPr lang="en-US" sz="2000" kern="1200" dirty="0" err="1" smtClean="0"/>
            <a:t>hepatospleno-megaly</a:t>
          </a:r>
          <a:r>
            <a:rPr lang="en-US" sz="2000" kern="1200" dirty="0" smtClean="0"/>
            <a:t> and </a:t>
          </a:r>
          <a:r>
            <a:rPr lang="en-US" sz="2000" kern="1200" dirty="0" err="1" smtClean="0"/>
            <a:t>lipaemia</a:t>
          </a:r>
          <a:r>
            <a:rPr lang="en-US" sz="2000" kern="1200" dirty="0" smtClean="0"/>
            <a:t> </a:t>
          </a:r>
          <a:r>
            <a:rPr lang="en-US" sz="2000" kern="1200" dirty="0" err="1" smtClean="0"/>
            <a:t>retinalis</a:t>
          </a:r>
          <a:r>
            <a:rPr lang="en-US" sz="2000" kern="1200" dirty="0" smtClean="0"/>
            <a:t>.</a:t>
          </a:r>
          <a:endParaRPr lang="en-US" sz="2000" kern="1200" dirty="0"/>
        </a:p>
      </dsp:txBody>
      <dsp:txXfrm>
        <a:off x="7624868" y="3188568"/>
        <a:ext cx="1991472" cy="1991505"/>
      </dsp:txXfrm>
    </dsp:sp>
    <dsp:sp modelId="{3E809D2A-629B-4ED5-9C56-0CCFFA343286}">
      <dsp:nvSpPr>
        <dsp:cNvPr id="0" name=""/>
        <dsp:cNvSpPr/>
      </dsp:nvSpPr>
      <dsp:spPr>
        <a:xfrm>
          <a:off x="8655593" y="703769"/>
          <a:ext cx="2816366" cy="2816413"/>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Gross elevation of plasma TG.</a:t>
          </a:r>
          <a:endParaRPr lang="en-US" sz="2800" kern="1200" dirty="0"/>
        </a:p>
      </dsp:txBody>
      <dsp:txXfrm>
        <a:off x="9068040" y="1116223"/>
        <a:ext cx="1991472" cy="199150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E65FB-EA51-487F-B207-D95A0AEB023C}">
      <dsp:nvSpPr>
        <dsp:cNvPr id="0" name=""/>
        <dsp:cNvSpPr/>
      </dsp:nvSpPr>
      <dsp:spPr>
        <a:xfrm>
          <a:off x="0" y="0"/>
          <a:ext cx="5418909" cy="9354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b="1" kern="1200" smtClean="0"/>
            <a:t>Chylomicron syndrome:</a:t>
          </a:r>
          <a:endParaRPr lang="en-US" sz="3900" kern="1200"/>
        </a:p>
      </dsp:txBody>
      <dsp:txXfrm>
        <a:off x="45663" y="45663"/>
        <a:ext cx="5327583" cy="84408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95DC1-4DF7-4150-8DA4-783B9D5647D5}">
      <dsp:nvSpPr>
        <dsp:cNvPr id="0" name=""/>
        <dsp:cNvSpPr/>
      </dsp:nvSpPr>
      <dsp:spPr>
        <a:xfrm>
          <a:off x="0" y="6160"/>
          <a:ext cx="7078220" cy="69556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1" kern="1200" smtClean="0"/>
            <a:t>Familial hypercholesterolaemia</a:t>
          </a:r>
          <a:endParaRPr lang="en-US" sz="2900" kern="1200"/>
        </a:p>
      </dsp:txBody>
      <dsp:txXfrm>
        <a:off x="33955" y="40115"/>
        <a:ext cx="7010310" cy="627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8D51A-90E9-432D-9267-13FF886841D8}">
      <dsp:nvSpPr>
        <dsp:cNvPr id="0" name=""/>
        <dsp:cNvSpPr/>
      </dsp:nvSpPr>
      <dsp:spPr>
        <a:xfrm>
          <a:off x="2251003" y="0"/>
          <a:ext cx="6013593" cy="3316564"/>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a:softEdge rad="63500"/>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US" sz="3900" kern="1200" dirty="0"/>
            <a:t>What happens when insulin/glucagon ratio is high ??? </a:t>
          </a:r>
          <a:br>
            <a:rPr lang="en-US" sz="3900" kern="1200" dirty="0"/>
          </a:br>
          <a:endParaRPr lang="en-US" sz="3900" kern="1200" dirty="0"/>
        </a:p>
      </dsp:txBody>
      <dsp:txXfrm>
        <a:off x="3131673" y="485700"/>
        <a:ext cx="4252253" cy="234516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7AA40-65FA-4545-9786-351D3F20C5A0}">
      <dsp:nvSpPr>
        <dsp:cNvPr id="0" name=""/>
        <dsp:cNvSpPr/>
      </dsp:nvSpPr>
      <dsp:spPr>
        <a:xfrm>
          <a:off x="92247" y="400"/>
          <a:ext cx="3632257" cy="217935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Autosomal Dominant.</a:t>
          </a:r>
          <a:endParaRPr lang="en-US" sz="2800" kern="1200" dirty="0"/>
        </a:p>
      </dsp:txBody>
      <dsp:txXfrm>
        <a:off x="92247" y="400"/>
        <a:ext cx="3632257" cy="2179354"/>
      </dsp:txXfrm>
    </dsp:sp>
    <dsp:sp modelId="{D66110E1-2EAC-4FCB-AF77-33C155495106}">
      <dsp:nvSpPr>
        <dsp:cNvPr id="0" name=""/>
        <dsp:cNvSpPr/>
      </dsp:nvSpPr>
      <dsp:spPr>
        <a:xfrm>
          <a:off x="3940261" y="29887"/>
          <a:ext cx="3632257" cy="217935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Fredrickson’s classification : type </a:t>
          </a:r>
          <a:r>
            <a:rPr lang="en-US" sz="2800" kern="1200" dirty="0" err="1" smtClean="0"/>
            <a:t>IIa</a:t>
          </a:r>
          <a:r>
            <a:rPr lang="en-US" sz="2800" kern="1200" dirty="0" smtClean="0"/>
            <a:t>.</a:t>
          </a:r>
          <a:endParaRPr lang="en-US" sz="2800" kern="1200" dirty="0"/>
        </a:p>
      </dsp:txBody>
      <dsp:txXfrm>
        <a:off x="3940261" y="29887"/>
        <a:ext cx="3632257" cy="2179354"/>
      </dsp:txXfrm>
    </dsp:sp>
    <dsp:sp modelId="{9630C53E-318E-40CA-8CD4-0344891B62CD}">
      <dsp:nvSpPr>
        <dsp:cNvPr id="0" name=""/>
        <dsp:cNvSpPr/>
      </dsp:nvSpPr>
      <dsp:spPr>
        <a:xfrm>
          <a:off x="3909206" y="2339524"/>
          <a:ext cx="3632257" cy="217935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Homozygotes develop extensive atherosclerosis early in life </a:t>
          </a:r>
          <a:endParaRPr lang="en-US" sz="2600" kern="1200" dirty="0"/>
        </a:p>
      </dsp:txBody>
      <dsp:txXfrm>
        <a:off x="3909206" y="2339524"/>
        <a:ext cx="3632257" cy="2179354"/>
      </dsp:txXfrm>
    </dsp:sp>
    <dsp:sp modelId="{7F39EBDE-932F-4626-A0E5-A867023BA26B}">
      <dsp:nvSpPr>
        <dsp:cNvPr id="0" name=""/>
        <dsp:cNvSpPr/>
      </dsp:nvSpPr>
      <dsp:spPr>
        <a:xfrm>
          <a:off x="15171" y="2339516"/>
          <a:ext cx="3632257" cy="217935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there may be an absence (homozygous) or deficiency (heterozygous) of functional LDL receptors.</a:t>
          </a:r>
          <a:endParaRPr lang="en-US" sz="2600" kern="1200" dirty="0"/>
        </a:p>
      </dsp:txBody>
      <dsp:txXfrm>
        <a:off x="15171" y="2339516"/>
        <a:ext cx="3632257" cy="2179354"/>
      </dsp:txXfrm>
    </dsp:sp>
    <dsp:sp modelId="{22AA85AE-098C-4695-B521-46EF91497EE4}">
      <dsp:nvSpPr>
        <dsp:cNvPr id="0" name=""/>
        <dsp:cNvSpPr/>
      </dsp:nvSpPr>
      <dsp:spPr>
        <a:xfrm>
          <a:off x="7733828" y="2342110"/>
          <a:ext cx="3808422" cy="217935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heterozygotes develop the condition later in life.</a:t>
          </a:r>
          <a:endParaRPr lang="en-US" sz="2600" kern="1200" dirty="0"/>
        </a:p>
      </dsp:txBody>
      <dsp:txXfrm>
        <a:off x="7733828" y="2342110"/>
        <a:ext cx="3808422" cy="2179354"/>
      </dsp:txXfrm>
    </dsp:sp>
    <dsp:sp modelId="{E1811415-6307-4551-B3CD-61FE6468F15C}">
      <dsp:nvSpPr>
        <dsp:cNvPr id="0" name=""/>
        <dsp:cNvSpPr/>
      </dsp:nvSpPr>
      <dsp:spPr>
        <a:xfrm>
          <a:off x="7869820" y="47489"/>
          <a:ext cx="3632257" cy="217935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Severe hypercholesterolemia + relatively normal plasma TG.</a:t>
          </a:r>
          <a:endParaRPr lang="en-US" sz="2600" kern="1200" dirty="0"/>
        </a:p>
      </dsp:txBody>
      <dsp:txXfrm>
        <a:off x="7869820" y="47489"/>
        <a:ext cx="3632257" cy="217935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A8F9B-DCDA-44F5-9CDF-FBCC9DDFAEF7}">
      <dsp:nvSpPr>
        <dsp:cNvPr id="0" name=""/>
        <dsp:cNvSpPr/>
      </dsp:nvSpPr>
      <dsp:spPr>
        <a:xfrm>
          <a:off x="0" y="66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1B2A49A-3094-43A4-9A18-2E476AC2A7BE}">
      <dsp:nvSpPr>
        <dsp:cNvPr id="0" name=""/>
        <dsp:cNvSpPr/>
      </dsp:nvSpPr>
      <dsp:spPr>
        <a:xfrm>
          <a:off x="0" y="660"/>
          <a:ext cx="10515600" cy="1352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endParaRPr lang="en-US" sz="3200" b="1" kern="1200" dirty="0" smtClean="0">
            <a:solidFill>
              <a:srgbClr val="002060"/>
            </a:solidFill>
          </a:endParaRPr>
        </a:p>
        <a:p>
          <a:pPr lvl="0" algn="l" defTabSz="1422400" rtl="0">
            <a:lnSpc>
              <a:spcPct val="90000"/>
            </a:lnSpc>
            <a:spcBef>
              <a:spcPct val="0"/>
            </a:spcBef>
            <a:spcAft>
              <a:spcPct val="35000"/>
            </a:spcAft>
          </a:pPr>
          <a:r>
            <a:rPr lang="en-US" sz="3200" b="1" kern="1200" dirty="0" smtClean="0">
              <a:solidFill>
                <a:srgbClr val="002060"/>
              </a:solidFill>
            </a:rPr>
            <a:t>    Some important causes of secondary hyperlipidemia</a:t>
          </a:r>
          <a:r>
            <a:rPr lang="en-US" sz="2400" kern="1200" dirty="0" smtClean="0"/>
            <a:t/>
          </a:r>
          <a:br>
            <a:rPr lang="en-US" sz="2400" kern="1200" dirty="0" smtClean="0"/>
          </a:br>
          <a:endParaRPr lang="en-US" sz="2400" kern="1200" dirty="0"/>
        </a:p>
      </dsp:txBody>
      <dsp:txXfrm>
        <a:off x="0" y="660"/>
        <a:ext cx="10515600" cy="135237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9903A-6095-4220-B527-47B9BD545CA4}">
      <dsp:nvSpPr>
        <dsp:cNvPr id="0" name=""/>
        <dsp:cNvSpPr/>
      </dsp:nvSpPr>
      <dsp:spPr>
        <a:xfrm>
          <a:off x="2535" y="986695"/>
          <a:ext cx="4755895" cy="237794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dirty="0" smtClean="0"/>
            <a:t>Predominant hypercholesterolemia:</a:t>
          </a:r>
        </a:p>
        <a:p>
          <a:pPr lvl="0" algn="ctr" defTabSz="1200150" rtl="0">
            <a:lnSpc>
              <a:spcPct val="90000"/>
            </a:lnSpc>
            <a:spcBef>
              <a:spcPct val="0"/>
            </a:spcBef>
            <a:spcAft>
              <a:spcPct val="35000"/>
            </a:spcAft>
          </a:pPr>
          <a:r>
            <a:rPr lang="en-US" sz="2700" kern="1200" dirty="0" smtClean="0"/>
            <a:t>Hypothyroidism, Nephrotic syndrome ,Cholestasis, e.g. primary biliary cirrhosis </a:t>
          </a:r>
          <a:endParaRPr lang="en-US" sz="2700" kern="1200" dirty="0"/>
        </a:p>
      </dsp:txBody>
      <dsp:txXfrm>
        <a:off x="2535" y="986695"/>
        <a:ext cx="4755895" cy="2377947"/>
      </dsp:txXfrm>
    </dsp:sp>
    <dsp:sp modelId="{A1D979BE-DB65-47F6-85E1-9524DA156E08}">
      <dsp:nvSpPr>
        <dsp:cNvPr id="0" name=""/>
        <dsp:cNvSpPr/>
      </dsp:nvSpPr>
      <dsp:spPr>
        <a:xfrm>
          <a:off x="5757169" y="986695"/>
          <a:ext cx="4755895" cy="237794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dirty="0" smtClean="0"/>
            <a:t>Predominant hypertriglyceridemia: </a:t>
          </a:r>
        </a:p>
        <a:p>
          <a:pPr lvl="0" algn="ctr" defTabSz="1200150" rtl="0">
            <a:lnSpc>
              <a:spcPct val="90000"/>
            </a:lnSpc>
            <a:spcBef>
              <a:spcPct val="0"/>
            </a:spcBef>
            <a:spcAft>
              <a:spcPct val="35000"/>
            </a:spcAft>
          </a:pPr>
          <a:r>
            <a:rPr lang="en-US" sz="2700" kern="1200" dirty="0" smtClean="0"/>
            <a:t> alcohol excess, Obesity, Diabetes mellitus, metabolic syndrome and Chronic kidney disease</a:t>
          </a:r>
          <a:endParaRPr lang="en-US" sz="2700" kern="1200" dirty="0"/>
        </a:p>
      </dsp:txBody>
      <dsp:txXfrm>
        <a:off x="5757169" y="986695"/>
        <a:ext cx="4755895" cy="237794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5A7EF-1111-4D04-85FF-4CA1EB99C3AD}">
      <dsp:nvSpPr>
        <dsp:cNvPr id="0" name=""/>
        <dsp:cNvSpPr/>
      </dsp:nvSpPr>
      <dsp:spPr>
        <a:xfrm>
          <a:off x="0" y="2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70AD2-8921-483A-A598-0733CDC131A2}">
      <dsp:nvSpPr>
        <dsp:cNvPr id="0" name=""/>
        <dsp:cNvSpPr/>
      </dsp:nvSpPr>
      <dsp:spPr>
        <a:xfrm>
          <a:off x="0" y="283"/>
          <a:ext cx="10515600" cy="57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1" kern="1200" dirty="0" smtClean="0">
              <a:solidFill>
                <a:srgbClr val="002060"/>
              </a:solidFill>
            </a:rPr>
            <a:t>Treatment of </a:t>
          </a:r>
          <a:r>
            <a:rPr lang="en-US" sz="3600" b="1" kern="1200" dirty="0" err="1" smtClean="0">
              <a:solidFill>
                <a:srgbClr val="002060"/>
              </a:solidFill>
            </a:rPr>
            <a:t>Hyperlipoproteinaemia</a:t>
          </a:r>
          <a:r>
            <a:rPr lang="en-US" sz="1600" kern="1200" dirty="0" smtClean="0"/>
            <a:t/>
          </a:r>
          <a:br>
            <a:rPr lang="en-US" sz="1600" kern="1200" dirty="0" smtClean="0"/>
          </a:br>
          <a:endParaRPr lang="en-US" sz="1600" kern="1200" dirty="0"/>
        </a:p>
      </dsp:txBody>
      <dsp:txXfrm>
        <a:off x="0" y="283"/>
        <a:ext cx="10515600" cy="57977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3A55-BCF0-48A3-94D7-40A3A1380EB1}">
      <dsp:nvSpPr>
        <dsp:cNvPr id="0" name=""/>
        <dsp:cNvSpPr/>
      </dsp:nvSpPr>
      <dsp:spPr>
        <a:xfrm>
          <a:off x="1" y="453976"/>
          <a:ext cx="2731978" cy="163918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i="0" kern="1200" baseline="0" dirty="0" smtClean="0"/>
            <a:t>Lifestyle Modifications:</a:t>
          </a:r>
          <a:endParaRPr lang="en-US" sz="1900" kern="1200" dirty="0"/>
        </a:p>
      </dsp:txBody>
      <dsp:txXfrm>
        <a:off x="1" y="453976"/>
        <a:ext cx="2731978" cy="1639187"/>
      </dsp:txXfrm>
    </dsp:sp>
    <dsp:sp modelId="{BCDAD34A-8111-4A29-915C-AE1500BE4737}">
      <dsp:nvSpPr>
        <dsp:cNvPr id="0" name=""/>
        <dsp:cNvSpPr/>
      </dsp:nvSpPr>
      <dsp:spPr>
        <a:xfrm>
          <a:off x="3192017" y="453993"/>
          <a:ext cx="2731978" cy="1639187"/>
        </a:xfrm>
        <a:prstGeom prst="rect">
          <a:avLst/>
        </a:prstGeom>
        <a:gradFill rotWithShape="0">
          <a:gsLst>
            <a:gs pos="0">
              <a:schemeClr val="accent4">
                <a:hueOff val="1732615"/>
                <a:satOff val="-7995"/>
                <a:lumOff val="294"/>
                <a:alphaOff val="0"/>
                <a:lumMod val="110000"/>
                <a:satMod val="105000"/>
                <a:tint val="67000"/>
              </a:schemeClr>
            </a:gs>
            <a:gs pos="50000">
              <a:schemeClr val="accent4">
                <a:hueOff val="1732615"/>
                <a:satOff val="-7995"/>
                <a:lumOff val="294"/>
                <a:alphaOff val="0"/>
                <a:lumMod val="105000"/>
                <a:satMod val="103000"/>
                <a:tint val="73000"/>
              </a:schemeClr>
            </a:gs>
            <a:gs pos="100000">
              <a:schemeClr val="accent4">
                <a:hueOff val="1732615"/>
                <a:satOff val="-7995"/>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i="0" kern="1200" baseline="0" dirty="0" smtClean="0"/>
            <a:t>Dietary Changes</a:t>
          </a:r>
        </a:p>
        <a:p>
          <a:pPr lvl="0" algn="ctr" defTabSz="844550" rtl="0">
            <a:lnSpc>
              <a:spcPct val="90000"/>
            </a:lnSpc>
            <a:spcBef>
              <a:spcPct val="0"/>
            </a:spcBef>
            <a:spcAft>
              <a:spcPct val="35000"/>
            </a:spcAft>
          </a:pPr>
          <a:r>
            <a:rPr lang="en-US" sz="1900" b="0" i="0" kern="1200" baseline="0" dirty="0" smtClean="0"/>
            <a:t> Eating a balanced diet low in saturated fats and cholesterol.​ </a:t>
          </a:r>
          <a:endParaRPr lang="en-US" sz="1900" kern="1200" dirty="0"/>
        </a:p>
      </dsp:txBody>
      <dsp:txXfrm>
        <a:off x="3192017" y="453993"/>
        <a:ext cx="2731978" cy="1639187"/>
      </dsp:txXfrm>
    </dsp:sp>
    <dsp:sp modelId="{3BAD77D9-3E06-4824-867E-AEFEB6F2E192}">
      <dsp:nvSpPr>
        <dsp:cNvPr id="0" name=""/>
        <dsp:cNvSpPr/>
      </dsp:nvSpPr>
      <dsp:spPr>
        <a:xfrm>
          <a:off x="6339803" y="453993"/>
          <a:ext cx="2731978" cy="1639187"/>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i="0" kern="1200" baseline="0" dirty="0" smtClean="0"/>
            <a:t>Exercise</a:t>
          </a:r>
          <a:endParaRPr lang="en-US" sz="1900" b="0" i="0" kern="1200" baseline="0" dirty="0" smtClean="0"/>
        </a:p>
        <a:p>
          <a:pPr lvl="0" algn="ctr" defTabSz="844550" rtl="0">
            <a:lnSpc>
              <a:spcPct val="90000"/>
            </a:lnSpc>
            <a:spcBef>
              <a:spcPct val="0"/>
            </a:spcBef>
            <a:spcAft>
              <a:spcPct val="35000"/>
            </a:spcAft>
          </a:pPr>
          <a:r>
            <a:rPr lang="en-US" sz="1900" b="0" i="0" kern="1200" baseline="0" dirty="0" smtClean="0"/>
            <a:t>Regular physical activity helps manage weight and improve lipid profiles.​ </a:t>
          </a:r>
          <a:endParaRPr lang="en-US" sz="1900" kern="1200" dirty="0"/>
        </a:p>
      </dsp:txBody>
      <dsp:txXfrm>
        <a:off x="6339803" y="453993"/>
        <a:ext cx="2731978" cy="1639187"/>
      </dsp:txXfrm>
    </dsp:sp>
    <dsp:sp modelId="{7659AF92-1E87-472F-9A6B-5EE5CB425C07}">
      <dsp:nvSpPr>
        <dsp:cNvPr id="0" name=""/>
        <dsp:cNvSpPr/>
      </dsp:nvSpPr>
      <dsp:spPr>
        <a:xfrm>
          <a:off x="5967380" y="2798784"/>
          <a:ext cx="2731978" cy="1639187"/>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i="0" kern="1200" baseline="0" dirty="0" smtClean="0"/>
            <a:t>Statins:</a:t>
          </a:r>
          <a:r>
            <a:rPr lang="en-US" sz="1900" b="0" i="0" kern="1200" baseline="0" dirty="0" smtClean="0"/>
            <a:t> </a:t>
          </a:r>
        </a:p>
        <a:p>
          <a:pPr lvl="0" algn="ctr" defTabSz="844550" rtl="0">
            <a:lnSpc>
              <a:spcPct val="90000"/>
            </a:lnSpc>
            <a:spcBef>
              <a:spcPct val="0"/>
            </a:spcBef>
            <a:spcAft>
              <a:spcPct val="35000"/>
            </a:spcAft>
          </a:pPr>
          <a:r>
            <a:rPr lang="en-US" sz="1900" b="0" i="0" kern="1200" baseline="0" dirty="0" smtClean="0"/>
            <a:t>Drugs that lower cholesterol levels by inhibiting its production in the liver.​ </a:t>
          </a:r>
          <a:endParaRPr lang="en-US" sz="1900" kern="1200" dirty="0"/>
        </a:p>
      </dsp:txBody>
      <dsp:txXfrm>
        <a:off x="5967380" y="2798784"/>
        <a:ext cx="2731978" cy="1639187"/>
      </dsp:txXfrm>
    </dsp:sp>
    <dsp:sp modelId="{D9E249D8-28F5-48F7-855E-ED907491D9BF}">
      <dsp:nvSpPr>
        <dsp:cNvPr id="0" name=""/>
        <dsp:cNvSpPr/>
      </dsp:nvSpPr>
      <dsp:spPr>
        <a:xfrm>
          <a:off x="1" y="2813450"/>
          <a:ext cx="2731978" cy="1639187"/>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i="0" kern="1200" baseline="0" dirty="0" smtClean="0"/>
            <a:t>Medications:</a:t>
          </a:r>
          <a:endParaRPr lang="en-US" sz="1900" kern="1200" dirty="0"/>
        </a:p>
      </dsp:txBody>
      <dsp:txXfrm>
        <a:off x="1" y="2813450"/>
        <a:ext cx="2731978" cy="1639187"/>
      </dsp:txXfrm>
    </dsp:sp>
    <dsp:sp modelId="{B279E302-60B0-4D1E-BCD3-373682E525C6}">
      <dsp:nvSpPr>
        <dsp:cNvPr id="0" name=""/>
        <dsp:cNvSpPr/>
      </dsp:nvSpPr>
      <dsp:spPr>
        <a:xfrm>
          <a:off x="3013810" y="2813450"/>
          <a:ext cx="2731978" cy="1639187"/>
        </a:xfrm>
        <a:prstGeom prst="rect">
          <a:avLst/>
        </a:prstGeom>
        <a:gradFill rotWithShape="0">
          <a:gsLst>
            <a:gs pos="0">
              <a:schemeClr val="accent4">
                <a:hueOff val="8663077"/>
                <a:satOff val="-39973"/>
                <a:lumOff val="1471"/>
                <a:alphaOff val="0"/>
                <a:lumMod val="110000"/>
                <a:satMod val="105000"/>
                <a:tint val="67000"/>
              </a:schemeClr>
            </a:gs>
            <a:gs pos="50000">
              <a:schemeClr val="accent4">
                <a:hueOff val="8663077"/>
                <a:satOff val="-39973"/>
                <a:lumOff val="1471"/>
                <a:alphaOff val="0"/>
                <a:lumMod val="105000"/>
                <a:satMod val="103000"/>
                <a:tint val="73000"/>
              </a:schemeClr>
            </a:gs>
            <a:gs pos="100000">
              <a:schemeClr val="accent4">
                <a:hueOff val="8663077"/>
                <a:satOff val="-39973"/>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i="0" kern="1200" baseline="0" dirty="0" smtClean="0"/>
            <a:t>Fibrates</a:t>
          </a:r>
        </a:p>
        <a:p>
          <a:pPr lvl="0" algn="ctr" defTabSz="844550" rtl="0">
            <a:lnSpc>
              <a:spcPct val="90000"/>
            </a:lnSpc>
            <a:spcBef>
              <a:spcPct val="0"/>
            </a:spcBef>
            <a:spcAft>
              <a:spcPct val="35000"/>
            </a:spcAft>
          </a:pPr>
          <a:r>
            <a:rPr lang="en-US" sz="1900" b="0" i="0" kern="1200" baseline="0" dirty="0" smtClean="0"/>
            <a:t> Medications that reduce triglyceride levels and increase HDL cholesterol</a:t>
          </a:r>
          <a:endParaRPr lang="en-US" sz="1900" kern="1200" dirty="0"/>
        </a:p>
      </dsp:txBody>
      <dsp:txXfrm>
        <a:off x="3013810" y="2813450"/>
        <a:ext cx="2731978" cy="1639187"/>
      </dsp:txXfrm>
    </dsp:sp>
    <dsp:sp modelId="{4E52537D-B3E4-443B-9767-2CAE90CCF9F3}">
      <dsp:nvSpPr>
        <dsp:cNvPr id="0" name=""/>
        <dsp:cNvSpPr/>
      </dsp:nvSpPr>
      <dsp:spPr>
        <a:xfrm>
          <a:off x="8903819" y="2798631"/>
          <a:ext cx="2731978" cy="1639187"/>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The bile salt </a:t>
          </a:r>
          <a:r>
            <a:rPr lang="en-US" sz="1900" b="1" kern="1200" dirty="0" err="1" smtClean="0"/>
            <a:t>sequestrants</a:t>
          </a:r>
          <a:r>
            <a:rPr lang="en-US" sz="1900" b="1" kern="1200" dirty="0" smtClean="0"/>
            <a:t> </a:t>
          </a:r>
          <a:r>
            <a:rPr lang="en-US" sz="1900" kern="1200" dirty="0" smtClean="0"/>
            <a:t>(e.g. cholestyramine) lower plasma cholesterol by increasing its disposal from the body (with bile)</a:t>
          </a:r>
          <a:endParaRPr lang="en-US" sz="1900" kern="1200" dirty="0"/>
        </a:p>
      </dsp:txBody>
      <dsp:txXfrm>
        <a:off x="8903819" y="2798631"/>
        <a:ext cx="2731978" cy="1639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44257-152A-432D-AE80-BB2A864F0414}">
      <dsp:nvSpPr>
        <dsp:cNvPr id="0" name=""/>
        <dsp:cNvSpPr/>
      </dsp:nvSpPr>
      <dsp:spPr>
        <a:xfrm>
          <a:off x="8988" y="770692"/>
          <a:ext cx="5373362" cy="2149344"/>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kern="1200" dirty="0"/>
            <a:t>Activates reductase    &amp; inhibits the lyase enzyme   </a:t>
          </a:r>
        </a:p>
      </dsp:txBody>
      <dsp:txXfrm>
        <a:off x="1083660" y="770692"/>
        <a:ext cx="3224018" cy="2149344"/>
      </dsp:txXfrm>
    </dsp:sp>
    <dsp:sp modelId="{A1857671-1362-47A0-855B-8F16079D62E4}">
      <dsp:nvSpPr>
        <dsp:cNvPr id="0" name=""/>
        <dsp:cNvSpPr/>
      </dsp:nvSpPr>
      <dsp:spPr>
        <a:xfrm>
          <a:off x="4845014" y="770692"/>
          <a:ext cx="5373362" cy="2149344"/>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kern="1200" dirty="0"/>
            <a:t>Stimulate cholesterol synthesis</a:t>
          </a:r>
        </a:p>
      </dsp:txBody>
      <dsp:txXfrm>
        <a:off x="5919686" y="770692"/>
        <a:ext cx="3224018" cy="2149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CD8E0-D780-4687-BBE5-7E27E31CEAA5}">
      <dsp:nvSpPr>
        <dsp:cNvPr id="0" name=""/>
        <dsp:cNvSpPr/>
      </dsp:nvSpPr>
      <dsp:spPr>
        <a:xfrm>
          <a:off x="0" y="0"/>
          <a:ext cx="1070065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AF6AE59-90A6-4A0F-A5E7-CD51E449E931}">
      <dsp:nvSpPr>
        <dsp:cNvPr id="0" name=""/>
        <dsp:cNvSpPr/>
      </dsp:nvSpPr>
      <dsp:spPr>
        <a:xfrm>
          <a:off x="0" y="0"/>
          <a:ext cx="10700656" cy="240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en-US" sz="3700" kern="1200" dirty="0"/>
            <a:t>Ketone bodies provide an efficient energy source for many tissues, including the brain, when glucose is </a:t>
          </a:r>
          <a:r>
            <a:rPr lang="en-US" sz="3700" kern="1200" dirty="0" smtClean="0"/>
            <a:t>limited, for </a:t>
          </a:r>
          <a:r>
            <a:rPr lang="en-US" sz="3700" kern="1200" dirty="0"/>
            <a:t>examples in fasting, prolonged exercise &amp; low-carbohydrate </a:t>
          </a:r>
          <a:r>
            <a:rPr lang="en-US" sz="3700" kern="1200" dirty="0" smtClean="0"/>
            <a:t>diet.</a:t>
          </a:r>
          <a:endParaRPr lang="en-US" sz="3700" kern="1200" dirty="0"/>
        </a:p>
      </dsp:txBody>
      <dsp:txXfrm>
        <a:off x="0" y="0"/>
        <a:ext cx="10700656" cy="2409213"/>
      </dsp:txXfrm>
    </dsp:sp>
    <dsp:sp modelId="{509EE241-ACBC-4C45-B302-B660D9703584}">
      <dsp:nvSpPr>
        <dsp:cNvPr id="0" name=""/>
        <dsp:cNvSpPr/>
      </dsp:nvSpPr>
      <dsp:spPr>
        <a:xfrm>
          <a:off x="0" y="2409213"/>
          <a:ext cx="1070065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FFC4C6E-5520-417D-8623-9608EA016ED7}">
      <dsp:nvSpPr>
        <dsp:cNvPr id="0" name=""/>
        <dsp:cNvSpPr/>
      </dsp:nvSpPr>
      <dsp:spPr>
        <a:xfrm>
          <a:off x="0" y="2409213"/>
          <a:ext cx="10700656" cy="240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en-US" sz="3700" kern="1200" dirty="0"/>
            <a:t>However, excessive ketone production can lead to a condition called </a:t>
          </a:r>
          <a:r>
            <a:rPr lang="en-US" sz="3700" b="1" kern="1200" dirty="0">
              <a:solidFill>
                <a:schemeClr val="accent4"/>
              </a:solidFill>
            </a:rPr>
            <a:t>ketosis</a:t>
          </a:r>
          <a:r>
            <a:rPr lang="en-US" sz="3700" kern="1200" dirty="0"/>
            <a:t>, which, in extreme cases, may result in </a:t>
          </a:r>
          <a:r>
            <a:rPr lang="en-US" sz="3700" b="1" kern="1200" dirty="0">
              <a:solidFill>
                <a:srgbClr val="0070C0"/>
              </a:solidFill>
            </a:rPr>
            <a:t>ketoacidosis</a:t>
          </a:r>
          <a:r>
            <a:rPr lang="en-US" sz="3700" kern="1200" dirty="0"/>
            <a:t>—a dangerous drop in blood Ph.</a:t>
          </a:r>
        </a:p>
      </dsp:txBody>
      <dsp:txXfrm>
        <a:off x="0" y="2409213"/>
        <a:ext cx="10700656" cy="2409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878E1-1788-41AF-814D-C2DB236755EB}">
      <dsp:nvSpPr>
        <dsp:cNvPr id="0" name=""/>
        <dsp:cNvSpPr/>
      </dsp:nvSpPr>
      <dsp:spPr>
        <a:xfrm>
          <a:off x="0" y="0"/>
          <a:ext cx="1120575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093C23-7D76-414F-AEFC-3D88D2AFE8B2}">
      <dsp:nvSpPr>
        <dsp:cNvPr id="0" name=""/>
        <dsp:cNvSpPr/>
      </dsp:nvSpPr>
      <dsp:spPr>
        <a:xfrm>
          <a:off x="0" y="0"/>
          <a:ext cx="11205756"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a:t>Various classes of lipids including </a:t>
          </a:r>
          <a:r>
            <a:rPr lang="en-US" sz="2900" kern="1200" dirty="0" err="1"/>
            <a:t>triacylglycerols</a:t>
          </a:r>
          <a:r>
            <a:rPr lang="en-US" sz="2900" kern="1200" dirty="0"/>
            <a:t>, fatty acids, cholesterol, cholesterol esters and phospholipids are normally present in blood.</a:t>
          </a:r>
        </a:p>
      </dsp:txBody>
      <dsp:txXfrm>
        <a:off x="0" y="0"/>
        <a:ext cx="11205756" cy="1087834"/>
      </dsp:txXfrm>
    </dsp:sp>
    <dsp:sp modelId="{4EBC4A25-B123-4BBE-9C28-E1C93624B8A1}">
      <dsp:nvSpPr>
        <dsp:cNvPr id="0" name=""/>
        <dsp:cNvSpPr/>
      </dsp:nvSpPr>
      <dsp:spPr>
        <a:xfrm>
          <a:off x="0" y="1087834"/>
          <a:ext cx="1120575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D057226-068C-47A3-9FAF-80AFD1706ACE}">
      <dsp:nvSpPr>
        <dsp:cNvPr id="0" name=""/>
        <dsp:cNvSpPr/>
      </dsp:nvSpPr>
      <dsp:spPr>
        <a:xfrm>
          <a:off x="0" y="1087834"/>
          <a:ext cx="11205756"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a:t>They come from the </a:t>
          </a:r>
          <a:r>
            <a:rPr lang="en-US" sz="2900" kern="1200" dirty="0">
              <a:solidFill>
                <a:schemeClr val="tx1"/>
              </a:solidFill>
            </a:rPr>
            <a:t>diet or synthesized in the </a:t>
          </a:r>
          <a:r>
            <a:rPr lang="en-US" sz="2900" kern="1200" dirty="0" smtClean="0">
              <a:solidFill>
                <a:schemeClr val="tx1"/>
              </a:solidFill>
            </a:rPr>
            <a:t>body.</a:t>
          </a:r>
          <a:endParaRPr lang="en-US" sz="2900" kern="1200" dirty="0">
            <a:solidFill>
              <a:srgbClr val="FF0000"/>
            </a:solidFill>
          </a:endParaRPr>
        </a:p>
      </dsp:txBody>
      <dsp:txXfrm>
        <a:off x="0" y="1087834"/>
        <a:ext cx="11205756" cy="1087834"/>
      </dsp:txXfrm>
    </dsp:sp>
    <dsp:sp modelId="{C664CA28-1BAB-4357-85A0-A24DCA4C705F}">
      <dsp:nvSpPr>
        <dsp:cNvPr id="0" name=""/>
        <dsp:cNvSpPr/>
      </dsp:nvSpPr>
      <dsp:spPr>
        <a:xfrm>
          <a:off x="0" y="2175669"/>
          <a:ext cx="1120575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7CC7AD-A1C1-46C6-B608-813C465FB63B}">
      <dsp:nvSpPr>
        <dsp:cNvPr id="0" name=""/>
        <dsp:cNvSpPr/>
      </dsp:nvSpPr>
      <dsp:spPr>
        <a:xfrm>
          <a:off x="0" y="2175669"/>
          <a:ext cx="11205756"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Then </a:t>
          </a:r>
          <a:r>
            <a:rPr lang="en-US" sz="2900" kern="1200" dirty="0"/>
            <a:t>transported to tissues for storage or utilization.</a:t>
          </a:r>
        </a:p>
      </dsp:txBody>
      <dsp:txXfrm>
        <a:off x="0" y="2175669"/>
        <a:ext cx="11205756" cy="1087834"/>
      </dsp:txXfrm>
    </dsp:sp>
    <dsp:sp modelId="{5CD46850-38E0-4FE8-BC62-5C761E3B61DC}">
      <dsp:nvSpPr>
        <dsp:cNvPr id="0" name=""/>
        <dsp:cNvSpPr/>
      </dsp:nvSpPr>
      <dsp:spPr>
        <a:xfrm>
          <a:off x="0" y="3263503"/>
          <a:ext cx="1120575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DDE3CDB-CEE4-4CFD-8FD7-C9EDEBC58F92}">
      <dsp:nvSpPr>
        <dsp:cNvPr id="0" name=""/>
        <dsp:cNvSpPr/>
      </dsp:nvSpPr>
      <dsp:spPr>
        <a:xfrm>
          <a:off x="0" y="3263503"/>
          <a:ext cx="11205756"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a:t>but they are </a:t>
          </a:r>
          <a:r>
            <a:rPr lang="en-US" sz="2900" b="1" kern="1200" dirty="0">
              <a:solidFill>
                <a:schemeClr val="accent6">
                  <a:lumMod val="75000"/>
                </a:schemeClr>
              </a:solidFill>
            </a:rPr>
            <a:t>water insoluble</a:t>
          </a:r>
          <a:r>
            <a:rPr lang="en-US" sz="2900" kern="1200" dirty="0"/>
            <a:t>, </a:t>
          </a:r>
          <a:r>
            <a:rPr lang="en-US" sz="2900" b="1" kern="1200" dirty="0"/>
            <a:t>so how can the body overcome this problem ????????!!</a:t>
          </a:r>
        </a:p>
      </dsp:txBody>
      <dsp:txXfrm>
        <a:off x="0" y="3263503"/>
        <a:ext cx="11205756" cy="10878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51863-861F-4476-9BF6-425D03F097DC}">
      <dsp:nvSpPr>
        <dsp:cNvPr id="0" name=""/>
        <dsp:cNvSpPr/>
      </dsp:nvSpPr>
      <dsp:spPr>
        <a:xfrm>
          <a:off x="0" y="0"/>
          <a:ext cx="4739629" cy="92333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b="1" kern="1200" dirty="0"/>
            <a:t>Lipid transport</a:t>
          </a:r>
          <a:endParaRPr lang="en-US" sz="4600" kern="1200" dirty="0"/>
        </a:p>
      </dsp:txBody>
      <dsp:txXfrm>
        <a:off x="45073" y="45073"/>
        <a:ext cx="4649483" cy="8331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50BB0-93C1-4AA0-A59A-4D272B627C02}">
      <dsp:nvSpPr>
        <dsp:cNvPr id="0" name=""/>
        <dsp:cNvSpPr/>
      </dsp:nvSpPr>
      <dsp:spPr>
        <a:xfrm>
          <a:off x="0" y="0"/>
          <a:ext cx="1087047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CD6E31C-4076-415C-9890-E00B3663C288}">
      <dsp:nvSpPr>
        <dsp:cNvPr id="0" name=""/>
        <dsp:cNvSpPr/>
      </dsp:nvSpPr>
      <dsp:spPr>
        <a:xfrm>
          <a:off x="0" y="0"/>
          <a:ext cx="10870474"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a:t>98% of the lipids  are tranported via lipoprotein.</a:t>
          </a:r>
        </a:p>
      </dsp:txBody>
      <dsp:txXfrm>
        <a:off x="0" y="0"/>
        <a:ext cx="10870474" cy="1143000"/>
      </dsp:txXfrm>
    </dsp:sp>
    <dsp:sp modelId="{C573D5A7-3E46-4EAC-8EF6-845482563775}">
      <dsp:nvSpPr>
        <dsp:cNvPr id="0" name=""/>
        <dsp:cNvSpPr/>
      </dsp:nvSpPr>
      <dsp:spPr>
        <a:xfrm>
          <a:off x="0" y="1143000"/>
          <a:ext cx="1087047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947E397-B4C4-4A75-B5C3-13DA352A005C}">
      <dsp:nvSpPr>
        <dsp:cNvPr id="0" name=""/>
        <dsp:cNvSpPr/>
      </dsp:nvSpPr>
      <dsp:spPr>
        <a:xfrm>
          <a:off x="0" y="1143000"/>
          <a:ext cx="10870474"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a:t>2% of the lipid (mostly F.A) are carried bound non-covalently to albumin. </a:t>
          </a:r>
        </a:p>
      </dsp:txBody>
      <dsp:txXfrm>
        <a:off x="0" y="1143000"/>
        <a:ext cx="10870474"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6B4D6-075C-4573-B810-06A85994E98C}" type="datetimeFigureOut">
              <a:rPr lang="en-US" smtClean="0"/>
              <a:t>5/25/2025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8A81C-B0D8-4DC4-A146-CB1194603620}" type="slidenum">
              <a:rPr lang="en-US" smtClean="0"/>
              <a:t>‹#›</a:t>
            </a:fld>
            <a:endParaRPr lang="en-US"/>
          </a:p>
        </p:txBody>
      </p:sp>
    </p:spTree>
    <p:extLst>
      <p:ext uri="{BB962C8B-B14F-4D97-AF65-F5344CB8AC3E}">
        <p14:creationId xmlns:p14="http://schemas.microsoft.com/office/powerpoint/2010/main" val="256432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D1D8D-0664-4563-B7DB-FD53F893D9E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0014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8A81C-B0D8-4DC4-A146-CB1194603620}" type="slidenum">
              <a:rPr lang="en-US" smtClean="0"/>
              <a:t>13</a:t>
            </a:fld>
            <a:endParaRPr lang="en-US"/>
          </a:p>
        </p:txBody>
      </p:sp>
    </p:spTree>
    <p:extLst>
      <p:ext uri="{BB962C8B-B14F-4D97-AF65-F5344CB8AC3E}">
        <p14:creationId xmlns:p14="http://schemas.microsoft.com/office/powerpoint/2010/main" val="33913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8A81C-B0D8-4DC4-A146-CB1194603620}" type="slidenum">
              <a:rPr lang="en-US" smtClean="0"/>
              <a:t>22</a:t>
            </a:fld>
            <a:endParaRPr lang="en-US"/>
          </a:p>
        </p:txBody>
      </p:sp>
    </p:spTree>
    <p:extLst>
      <p:ext uri="{BB962C8B-B14F-4D97-AF65-F5344CB8AC3E}">
        <p14:creationId xmlns:p14="http://schemas.microsoft.com/office/powerpoint/2010/main" val="140026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8A81C-B0D8-4DC4-A146-CB1194603620}" type="slidenum">
              <a:rPr lang="en-US" smtClean="0"/>
              <a:t>35</a:t>
            </a:fld>
            <a:endParaRPr lang="en-US"/>
          </a:p>
        </p:txBody>
      </p:sp>
    </p:spTree>
    <p:extLst>
      <p:ext uri="{BB962C8B-B14F-4D97-AF65-F5344CB8AC3E}">
        <p14:creationId xmlns:p14="http://schemas.microsoft.com/office/powerpoint/2010/main" val="370486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9D1D8D-0664-4563-B7DB-FD53F893D9E9}" type="slidenum">
              <a:rPr lang="en-US" smtClean="0"/>
              <a:t>41</a:t>
            </a:fld>
            <a:endParaRPr lang="en-US"/>
          </a:p>
        </p:txBody>
      </p:sp>
    </p:spTree>
    <p:extLst>
      <p:ext uri="{BB962C8B-B14F-4D97-AF65-F5344CB8AC3E}">
        <p14:creationId xmlns:p14="http://schemas.microsoft.com/office/powerpoint/2010/main" val="248397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99D410-2DFF-4936-9C29-C8BCF9C8BAAF}"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138175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9D410-2DFF-4936-9C29-C8BCF9C8BAAF}"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362491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9D410-2DFF-4936-9C29-C8BCF9C8BAAF}"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296761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9D410-2DFF-4936-9C29-C8BCF9C8BAAF}"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130234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99D410-2DFF-4936-9C29-C8BCF9C8BAAF}" type="datetimeFigureOut">
              <a:rPr lang="en-US" smtClean="0"/>
              <a:t>5/25/2025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413914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99D410-2DFF-4936-9C29-C8BCF9C8BAAF}"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31915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99D410-2DFF-4936-9C29-C8BCF9C8BAAF}" type="datetimeFigureOut">
              <a:rPr lang="en-US" smtClean="0"/>
              <a:t>5/25/2025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41078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99D410-2DFF-4936-9C29-C8BCF9C8BAAF}" type="datetimeFigureOut">
              <a:rPr lang="en-US" smtClean="0"/>
              <a:t>5/25/2025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96638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9D410-2DFF-4936-9C29-C8BCF9C8BAAF}" type="datetimeFigureOut">
              <a:rPr lang="en-US" smtClean="0"/>
              <a:t>5/25/2025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1731841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99D410-2DFF-4936-9C29-C8BCF9C8BAAF}"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100939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99D410-2DFF-4936-9C29-C8BCF9C8BAAF}" type="datetimeFigureOut">
              <a:rPr lang="en-US" smtClean="0"/>
              <a:t>5/25/2025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B95D4-1D08-4ADE-8077-FADFDEB65894}" type="slidenum">
              <a:rPr lang="en-US" smtClean="0"/>
              <a:t>‹#›</a:t>
            </a:fld>
            <a:endParaRPr lang="en-US"/>
          </a:p>
        </p:txBody>
      </p:sp>
    </p:spTree>
    <p:extLst>
      <p:ext uri="{BB962C8B-B14F-4D97-AF65-F5344CB8AC3E}">
        <p14:creationId xmlns:p14="http://schemas.microsoft.com/office/powerpoint/2010/main" val="156458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9D410-2DFF-4936-9C29-C8BCF9C8BAAF}" type="datetimeFigureOut">
              <a:rPr lang="en-US" smtClean="0"/>
              <a:t>5/25/2025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B95D4-1D08-4ADE-8077-FADFDEB65894}" type="slidenum">
              <a:rPr lang="en-US" smtClean="0"/>
              <a:t>‹#›</a:t>
            </a:fld>
            <a:endParaRPr lang="en-US"/>
          </a:p>
        </p:txBody>
      </p:sp>
    </p:spTree>
    <p:extLst>
      <p:ext uri="{BB962C8B-B14F-4D97-AF65-F5344CB8AC3E}">
        <p14:creationId xmlns:p14="http://schemas.microsoft.com/office/powerpoint/2010/main" val="351054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5.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Layout" Target="../diagrams/layout14.xml"/><Relationship Id="rId7" Type="http://schemas.openxmlformats.org/officeDocument/2006/relationships/image" Target="../media/image5.png"/><Relationship Id="rId12" Type="http://schemas.microsoft.com/office/2007/relationships/diagramDrawing" Target="../diagrams/drawing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diagramColors" Target="../diagrams/colors15.xml"/><Relationship Id="rId5" Type="http://schemas.openxmlformats.org/officeDocument/2006/relationships/diagramColors" Target="../diagrams/colors14.xml"/><Relationship Id="rId10" Type="http://schemas.openxmlformats.org/officeDocument/2006/relationships/diagramQuickStyle" Target="../diagrams/quickStyle15.xml"/><Relationship Id="rId4" Type="http://schemas.openxmlformats.org/officeDocument/2006/relationships/diagramQuickStyle" Target="../diagrams/quickStyle14.xml"/><Relationship Id="rId9"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Layout" Target="../diagrams/layout16.xml"/><Relationship Id="rId7" Type="http://schemas.openxmlformats.org/officeDocument/2006/relationships/image" Target="../media/image5.png"/><Relationship Id="rId12" Type="http://schemas.microsoft.com/office/2007/relationships/diagramDrawing" Target="../diagrams/drawing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diagramColors" Target="../diagrams/colors17.xml"/><Relationship Id="rId5" Type="http://schemas.openxmlformats.org/officeDocument/2006/relationships/diagramColors" Target="../diagrams/colors16.xml"/><Relationship Id="rId10" Type="http://schemas.openxmlformats.org/officeDocument/2006/relationships/diagramQuickStyle" Target="../diagrams/quickStyle17.xml"/><Relationship Id="rId4" Type="http://schemas.openxmlformats.org/officeDocument/2006/relationships/diagramQuickStyle" Target="../diagrams/quickStyle16.xml"/><Relationship Id="rId9"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Layout" Target="../diagrams/layout18.xml"/><Relationship Id="rId7" Type="http://schemas.openxmlformats.org/officeDocument/2006/relationships/image" Target="../media/image5.png"/><Relationship Id="rId12" Type="http://schemas.microsoft.com/office/2007/relationships/diagramDrawing" Target="../diagrams/drawing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openxmlformats.org/officeDocument/2006/relationships/diagramColors" Target="../diagrams/colors19.xml"/><Relationship Id="rId5" Type="http://schemas.openxmlformats.org/officeDocument/2006/relationships/diagramColors" Target="../diagrams/colors18.xml"/><Relationship Id="rId10" Type="http://schemas.openxmlformats.org/officeDocument/2006/relationships/diagramQuickStyle" Target="../diagrams/quickStyle19.xml"/><Relationship Id="rId4" Type="http://schemas.openxmlformats.org/officeDocument/2006/relationships/diagramQuickStyle" Target="../diagrams/quickStyle18.xml"/><Relationship Id="rId9"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Layout" Target="../diagrams/layout20.xml"/><Relationship Id="rId7" Type="http://schemas.openxmlformats.org/officeDocument/2006/relationships/image" Target="../media/image5.png"/><Relationship Id="rId12" Type="http://schemas.microsoft.com/office/2007/relationships/diagramDrawing" Target="../diagrams/drawing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openxmlformats.org/officeDocument/2006/relationships/diagramColors" Target="../diagrams/colors21.xml"/><Relationship Id="rId5" Type="http://schemas.openxmlformats.org/officeDocument/2006/relationships/diagramColors" Target="../diagrams/colors20.xml"/><Relationship Id="rId10" Type="http://schemas.openxmlformats.org/officeDocument/2006/relationships/diagramQuickStyle" Target="../diagrams/quickStyle21.xml"/><Relationship Id="rId4" Type="http://schemas.openxmlformats.org/officeDocument/2006/relationships/diagramQuickStyle" Target="../diagrams/quickStyle20.xml"/><Relationship Id="rId9"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3" Type="http://schemas.openxmlformats.org/officeDocument/2006/relationships/diagramLayout" Target="../diagrams/layout23.xml"/><Relationship Id="rId7" Type="http://schemas.openxmlformats.org/officeDocument/2006/relationships/image" Target="../media/image5.png"/><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diagramData" Target="../diagrams/data23.xml"/><Relationship Id="rId16" Type="http://schemas.openxmlformats.org/officeDocument/2006/relationships/diagramColors" Target="../diagrams/colors25.xml"/><Relationship Id="rId1" Type="http://schemas.openxmlformats.org/officeDocument/2006/relationships/slideLayout" Target="../slideLayouts/slideLayout2.xml"/><Relationship Id="rId6" Type="http://schemas.microsoft.com/office/2007/relationships/diagramDrawing" Target="../diagrams/drawing23.xml"/><Relationship Id="rId11" Type="http://schemas.openxmlformats.org/officeDocument/2006/relationships/diagramColors" Target="../diagrams/colors24.xml"/><Relationship Id="rId5" Type="http://schemas.openxmlformats.org/officeDocument/2006/relationships/diagramColors" Target="../diagrams/colors23.xml"/><Relationship Id="rId15" Type="http://schemas.openxmlformats.org/officeDocument/2006/relationships/diagramQuickStyle" Target="../diagrams/quickStyle25.xml"/><Relationship Id="rId10" Type="http://schemas.openxmlformats.org/officeDocument/2006/relationships/diagramQuickStyle" Target="../diagrams/quickStyle24.xml"/><Relationship Id="rId4" Type="http://schemas.openxmlformats.org/officeDocument/2006/relationships/diagramQuickStyle" Target="../diagrams/quickStyle23.xml"/><Relationship Id="rId9" Type="http://schemas.openxmlformats.org/officeDocument/2006/relationships/diagramLayout" Target="../diagrams/layout24.xml"/><Relationship Id="rId14" Type="http://schemas.openxmlformats.org/officeDocument/2006/relationships/diagramLayout" Target="../diagrams/layout2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5.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diagramLayout" Target="../diagrams/layout29.xml"/><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diagramData" Target="../diagrams/data29.xml"/><Relationship Id="rId17" Type="http://schemas.openxmlformats.org/officeDocument/2006/relationships/image" Target="../media/image5.png"/><Relationship Id="rId2" Type="http://schemas.openxmlformats.org/officeDocument/2006/relationships/diagramData" Target="../diagrams/data27.xml"/><Relationship Id="rId16" Type="http://schemas.microsoft.com/office/2007/relationships/diagramDrawing" Target="../diagrams/drawing29.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5" Type="http://schemas.openxmlformats.org/officeDocument/2006/relationships/diagramColors" Target="../diagrams/colors29.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 Id="rId14" Type="http://schemas.openxmlformats.org/officeDocument/2006/relationships/diagramQuickStyle" Target="../diagrams/quickStyle2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5.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5.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5.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5.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5.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6.xml"/><Relationship Id="rId7" Type="http://schemas.openxmlformats.org/officeDocument/2006/relationships/image" Target="../media/image15.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Layout" Target="../diagrams/layout37.xml"/><Relationship Id="rId7" Type="http://schemas.openxmlformats.org/officeDocument/2006/relationships/image" Target="../media/image5.png"/><Relationship Id="rId12" Type="http://schemas.microsoft.com/office/2007/relationships/diagramDrawing" Target="../diagrams/drawing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openxmlformats.org/officeDocument/2006/relationships/diagramColors" Target="../diagrams/colors38.xml"/><Relationship Id="rId5" Type="http://schemas.openxmlformats.org/officeDocument/2006/relationships/diagramColors" Target="../diagrams/colors37.xml"/><Relationship Id="rId10" Type="http://schemas.openxmlformats.org/officeDocument/2006/relationships/diagramQuickStyle" Target="../diagrams/quickStyle38.xml"/><Relationship Id="rId4" Type="http://schemas.openxmlformats.org/officeDocument/2006/relationships/diagramQuickStyle" Target="../diagrams/quickStyle37.xml"/><Relationship Id="rId9" Type="http://schemas.openxmlformats.org/officeDocument/2006/relationships/diagramLayout" Target="../diagrams/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microsoft.com/office/2007/relationships/diagramDrawing" Target="../diagrams/drawing39.xml"/><Relationship Id="rId13" Type="http://schemas.microsoft.com/office/2007/relationships/diagramDrawing" Target="../diagrams/drawing40.xml"/><Relationship Id="rId3" Type="http://schemas.openxmlformats.org/officeDocument/2006/relationships/image" Target="../media/image17.png"/><Relationship Id="rId7" Type="http://schemas.openxmlformats.org/officeDocument/2006/relationships/diagramColors" Target="../diagrams/colors39.xml"/><Relationship Id="rId12" Type="http://schemas.openxmlformats.org/officeDocument/2006/relationships/diagramColors" Target="../diagrams/colors4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9.xml"/><Relationship Id="rId11" Type="http://schemas.openxmlformats.org/officeDocument/2006/relationships/diagramQuickStyle" Target="../diagrams/quickStyle40.xml"/><Relationship Id="rId5" Type="http://schemas.openxmlformats.org/officeDocument/2006/relationships/diagramLayout" Target="../diagrams/layout39.xml"/><Relationship Id="rId10" Type="http://schemas.openxmlformats.org/officeDocument/2006/relationships/diagramLayout" Target="../diagrams/layout40.xml"/><Relationship Id="rId4" Type="http://schemas.openxmlformats.org/officeDocument/2006/relationships/diagramData" Target="../diagrams/data39.xml"/><Relationship Id="rId9" Type="http://schemas.openxmlformats.org/officeDocument/2006/relationships/diagramData" Target="../diagrams/data40.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12" Type="http://schemas.openxmlformats.org/officeDocument/2006/relationships/image" Target="../media/image5.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44.xml"/><Relationship Id="rId3" Type="http://schemas.openxmlformats.org/officeDocument/2006/relationships/diagramLayout" Target="../diagrams/layout43.xml"/><Relationship Id="rId7" Type="http://schemas.openxmlformats.org/officeDocument/2006/relationships/image" Target="../media/image5.png"/><Relationship Id="rId12" Type="http://schemas.microsoft.com/office/2007/relationships/diagramDrawing" Target="../diagrams/drawing44.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11" Type="http://schemas.openxmlformats.org/officeDocument/2006/relationships/diagramColors" Target="../diagrams/colors44.xml"/><Relationship Id="rId5" Type="http://schemas.openxmlformats.org/officeDocument/2006/relationships/diagramColors" Target="../diagrams/colors43.xml"/><Relationship Id="rId10" Type="http://schemas.openxmlformats.org/officeDocument/2006/relationships/diagramQuickStyle" Target="../diagrams/quickStyle44.xml"/><Relationship Id="rId4" Type="http://schemas.openxmlformats.org/officeDocument/2006/relationships/diagramQuickStyle" Target="../diagrams/quickStyle43.xml"/><Relationship Id="rId9" Type="http://schemas.openxmlformats.org/officeDocument/2006/relationships/diagramLayout" Target="../diagrams/layout4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085" y="984002"/>
            <a:ext cx="11633439" cy="6093976"/>
          </a:xfrm>
          <a:prstGeom prst="rect">
            <a:avLst/>
          </a:prstGeom>
        </p:spPr>
        <p:txBody>
          <a:bodyPr wrap="square">
            <a:spAutoFit/>
          </a:bodyPr>
          <a:lstStyle/>
          <a:p>
            <a:pPr defTabSz="257169"/>
            <a:r>
              <a:rPr lang="en-US" sz="2400" b="1" dirty="0" smtClean="0">
                <a:solidFill>
                  <a:prstClr val="black"/>
                </a:solidFill>
              </a:rPr>
              <a:t>                                       </a:t>
            </a:r>
            <a:r>
              <a:rPr lang="en-US" sz="2400" b="1" dirty="0" smtClean="0">
                <a:solidFill>
                  <a:schemeClr val="accent1"/>
                </a:solidFill>
              </a:rPr>
              <a:t>The </a:t>
            </a:r>
            <a:r>
              <a:rPr lang="en-US" sz="2400" b="1" dirty="0">
                <a:solidFill>
                  <a:schemeClr val="accent1"/>
                </a:solidFill>
              </a:rPr>
              <a:t>module:  Metabolism </a:t>
            </a:r>
          </a:p>
          <a:p>
            <a:pPr defTabSz="257169"/>
            <a:r>
              <a:rPr lang="fr-FR" sz="2400" b="1" dirty="0" smtClean="0">
                <a:solidFill>
                  <a:prstClr val="black"/>
                </a:solidFill>
              </a:rPr>
              <a:t>Session 5, Lecture 1</a:t>
            </a:r>
            <a:endParaRPr lang="fr-FR" sz="2400" b="1" dirty="0">
              <a:solidFill>
                <a:prstClr val="black"/>
              </a:solidFill>
            </a:endParaRPr>
          </a:p>
          <a:p>
            <a:pPr defTabSz="257169"/>
            <a:r>
              <a:rPr lang="fr-FR" sz="2400" b="1" dirty="0">
                <a:solidFill>
                  <a:prstClr val="black"/>
                </a:solidFill>
              </a:rPr>
              <a:t>Duration: </a:t>
            </a:r>
            <a:r>
              <a:rPr lang="fr-FR" sz="2400" b="1" dirty="0" smtClean="0">
                <a:solidFill>
                  <a:prstClr val="black"/>
                </a:solidFill>
              </a:rPr>
              <a:t>2 </a:t>
            </a:r>
            <a:r>
              <a:rPr lang="fr-FR" sz="2400" b="1" dirty="0" err="1" smtClean="0">
                <a:solidFill>
                  <a:prstClr val="black"/>
                </a:solidFill>
              </a:rPr>
              <a:t>hrs</a:t>
            </a:r>
            <a:r>
              <a:rPr lang="fr-FR" sz="2400" b="1" dirty="0" smtClean="0">
                <a:solidFill>
                  <a:prstClr val="black"/>
                </a:solidFill>
              </a:rPr>
              <a:t>   </a:t>
            </a:r>
            <a:endParaRPr lang="fr-FR" sz="2400" b="1" dirty="0">
              <a:solidFill>
                <a:prstClr val="black"/>
              </a:solidFill>
            </a:endParaRPr>
          </a:p>
          <a:p>
            <a:pPr lvl="0" defTabSz="257169"/>
            <a:r>
              <a:rPr lang="fr-FR" sz="1500" b="1" dirty="0" smtClean="0">
                <a:solidFill>
                  <a:prstClr val="black"/>
                </a:solidFill>
              </a:rPr>
              <a:t>                                                                  </a:t>
            </a:r>
            <a:r>
              <a:rPr lang="fr-FR" sz="3600" b="1" dirty="0">
                <a:solidFill>
                  <a:srgbClr val="C00000"/>
                </a:solidFill>
              </a:rPr>
              <a:t>Lipid </a:t>
            </a:r>
            <a:r>
              <a:rPr lang="fr-FR" sz="3600" b="1" dirty="0" err="1">
                <a:solidFill>
                  <a:srgbClr val="C00000"/>
                </a:solidFill>
              </a:rPr>
              <a:t>metabolism</a:t>
            </a:r>
            <a:r>
              <a:rPr lang="fr-FR" sz="3600" b="1" dirty="0">
                <a:solidFill>
                  <a:srgbClr val="C00000"/>
                </a:solidFill>
              </a:rPr>
              <a:t> and </a:t>
            </a:r>
            <a:r>
              <a:rPr lang="fr-FR" sz="3600" b="1" dirty="0" smtClean="0">
                <a:solidFill>
                  <a:srgbClr val="C00000"/>
                </a:solidFill>
              </a:rPr>
              <a:t>transport</a:t>
            </a:r>
            <a:endParaRPr lang="fr-FR" sz="2800" b="1" dirty="0">
              <a:solidFill>
                <a:srgbClr val="C00000"/>
              </a:solidFill>
            </a:endParaRPr>
          </a:p>
          <a:p>
            <a:pPr lvl="0" defTabSz="257169"/>
            <a:r>
              <a:rPr lang="en-US" sz="2400" b="1" dirty="0" smtClean="0">
                <a:solidFill>
                  <a:prstClr val="black"/>
                </a:solidFill>
              </a:rPr>
              <a:t>    Module staff:</a:t>
            </a:r>
            <a:endParaRPr lang="en-US" sz="1500" b="1" dirty="0" smtClean="0">
              <a:solidFill>
                <a:prstClr val="black"/>
              </a:solidFill>
            </a:endParaRPr>
          </a:p>
          <a:p>
            <a:pPr defTabSz="257169"/>
            <a:r>
              <a:rPr lang="en-US" sz="1500" b="1" dirty="0" smtClean="0">
                <a:solidFill>
                  <a:prstClr val="black"/>
                </a:solidFill>
              </a:rPr>
              <a:t>       </a:t>
            </a:r>
            <a:r>
              <a:rPr lang="en-US" sz="2400" b="1" dirty="0" smtClean="0">
                <a:solidFill>
                  <a:srgbClr val="FF0000"/>
                </a:solidFill>
              </a:rPr>
              <a:t>Dr.Douaa </a:t>
            </a:r>
            <a:r>
              <a:rPr lang="en-US" sz="2400" b="1" dirty="0" err="1">
                <a:solidFill>
                  <a:srgbClr val="FF0000"/>
                </a:solidFill>
              </a:rPr>
              <a:t>Saadi</a:t>
            </a:r>
            <a:r>
              <a:rPr lang="en-US" sz="1500" b="1" dirty="0" smtClean="0">
                <a:solidFill>
                  <a:srgbClr val="FF0000"/>
                </a:solidFill>
              </a:rPr>
              <a:t>   </a:t>
            </a:r>
            <a:r>
              <a:rPr lang="en-US" sz="2400" b="1" dirty="0" smtClean="0">
                <a:solidFill>
                  <a:srgbClr val="FF0000"/>
                </a:solidFill>
              </a:rPr>
              <a:t>Salim                     </a:t>
            </a:r>
            <a:r>
              <a:rPr lang="en-US" sz="2400" b="1" dirty="0" smtClean="0">
                <a:solidFill>
                  <a:prstClr val="black"/>
                </a:solidFill>
              </a:rPr>
              <a:t>Dr</a:t>
            </a:r>
            <a:r>
              <a:rPr lang="en-US" sz="2400" b="1" dirty="0">
                <a:solidFill>
                  <a:prstClr val="black"/>
                </a:solidFill>
              </a:rPr>
              <a:t>. </a:t>
            </a:r>
            <a:r>
              <a:rPr lang="en-US" sz="2400" b="1" dirty="0" err="1">
                <a:solidFill>
                  <a:prstClr val="black"/>
                </a:solidFill>
              </a:rPr>
              <a:t>Zainab</a:t>
            </a:r>
            <a:r>
              <a:rPr lang="en-US" sz="2400" b="1" dirty="0">
                <a:solidFill>
                  <a:prstClr val="black"/>
                </a:solidFill>
              </a:rPr>
              <a:t> </a:t>
            </a:r>
            <a:r>
              <a:rPr lang="en-US" sz="2400" b="1" dirty="0" err="1">
                <a:solidFill>
                  <a:prstClr val="black"/>
                </a:solidFill>
              </a:rPr>
              <a:t>Muzahim</a:t>
            </a:r>
            <a:r>
              <a:rPr lang="ar-IQ" sz="2400" b="1" dirty="0">
                <a:solidFill>
                  <a:prstClr val="black"/>
                </a:solidFill>
              </a:rPr>
              <a:t> </a:t>
            </a:r>
            <a:endParaRPr lang="en-US" sz="2400" b="1" dirty="0">
              <a:solidFill>
                <a:srgbClr val="FF0000"/>
              </a:solidFill>
            </a:endParaRPr>
          </a:p>
          <a:p>
            <a:pPr marL="255985" indent="-255985" defTabSz="457200"/>
            <a:r>
              <a:rPr lang="en-US" sz="1500" b="1" dirty="0"/>
              <a:t>      </a:t>
            </a:r>
            <a:r>
              <a:rPr lang="en-US" sz="2400" b="1" dirty="0" smtClean="0"/>
              <a:t>Dr</a:t>
            </a:r>
            <a:r>
              <a:rPr lang="en-US" sz="2400" b="1" dirty="0"/>
              <a:t>. </a:t>
            </a:r>
            <a:r>
              <a:rPr lang="en-US" sz="2400" b="1" dirty="0" smtClean="0"/>
              <a:t>Amani </a:t>
            </a:r>
            <a:r>
              <a:rPr lang="en-US" sz="2400" b="1" dirty="0" err="1" smtClean="0"/>
              <a:t>Naama</a:t>
            </a:r>
            <a:r>
              <a:rPr lang="en-US" sz="2400" b="1" dirty="0" smtClean="0"/>
              <a:t> </a:t>
            </a:r>
            <a:r>
              <a:rPr lang="ar-IQ" sz="2400" b="1" dirty="0" smtClean="0"/>
              <a:t>                       </a:t>
            </a:r>
            <a:r>
              <a:rPr lang="en-US" sz="2400" b="1" dirty="0" smtClean="0">
                <a:solidFill>
                  <a:prstClr val="black"/>
                </a:solidFill>
              </a:rPr>
              <a:t>Dr</a:t>
            </a:r>
            <a:r>
              <a:rPr lang="en-US" sz="2400" b="1" dirty="0">
                <a:solidFill>
                  <a:prstClr val="black"/>
                </a:solidFill>
              </a:rPr>
              <a:t>. Ammar Mohammed Saeed</a:t>
            </a:r>
            <a:endParaRPr lang="ar-IQ" sz="2400" b="1" dirty="0">
              <a:solidFill>
                <a:prstClr val="black"/>
              </a:solidFill>
            </a:endParaRPr>
          </a:p>
          <a:p>
            <a:pPr marL="255985" indent="-255985" defTabSz="457200"/>
            <a:r>
              <a:rPr lang="en-US" sz="2400" b="1" dirty="0">
                <a:solidFill>
                  <a:prstClr val="black"/>
                </a:solidFill>
              </a:rPr>
              <a:t>‎    </a:t>
            </a:r>
            <a:r>
              <a:rPr lang="en-US" sz="2400" b="1" dirty="0" smtClean="0">
                <a:solidFill>
                  <a:prstClr val="black"/>
                </a:solidFill>
              </a:rPr>
              <a:t>Dr</a:t>
            </a:r>
            <a:r>
              <a:rPr lang="en-US" sz="2400" b="1" dirty="0">
                <a:solidFill>
                  <a:prstClr val="black"/>
                </a:solidFill>
              </a:rPr>
              <a:t>. </a:t>
            </a:r>
            <a:r>
              <a:rPr lang="en-US" sz="2400" b="1" dirty="0" err="1">
                <a:solidFill>
                  <a:prstClr val="black"/>
                </a:solidFill>
              </a:rPr>
              <a:t>Zainab</a:t>
            </a:r>
            <a:r>
              <a:rPr lang="en-US" sz="2400" b="1" dirty="0">
                <a:solidFill>
                  <a:prstClr val="black"/>
                </a:solidFill>
              </a:rPr>
              <a:t> </a:t>
            </a:r>
            <a:r>
              <a:rPr lang="en-US" sz="2400" b="1" dirty="0" err="1" smtClean="0">
                <a:solidFill>
                  <a:prstClr val="black"/>
                </a:solidFill>
              </a:rPr>
              <a:t>Almnaseer</a:t>
            </a:r>
            <a:r>
              <a:rPr lang="en-US" sz="2400" b="1" dirty="0" smtClean="0">
                <a:solidFill>
                  <a:prstClr val="black"/>
                </a:solidFill>
              </a:rPr>
              <a:t>                      Dr</a:t>
            </a:r>
            <a:r>
              <a:rPr lang="en-US" sz="2400" b="1" dirty="0">
                <a:solidFill>
                  <a:prstClr val="black"/>
                </a:solidFill>
              </a:rPr>
              <a:t>. </a:t>
            </a:r>
            <a:r>
              <a:rPr lang="en-US" sz="2400" b="1" dirty="0" err="1">
                <a:solidFill>
                  <a:prstClr val="black"/>
                </a:solidFill>
              </a:rPr>
              <a:t>Israa</a:t>
            </a:r>
            <a:r>
              <a:rPr lang="en-US" sz="2400" b="1" dirty="0">
                <a:solidFill>
                  <a:prstClr val="black"/>
                </a:solidFill>
              </a:rPr>
              <a:t> </a:t>
            </a:r>
            <a:r>
              <a:rPr lang="en-US" sz="2400" b="1" dirty="0" err="1">
                <a:solidFill>
                  <a:prstClr val="black"/>
                </a:solidFill>
              </a:rPr>
              <a:t>Mazin</a:t>
            </a:r>
            <a:endParaRPr lang="ar-IQ" sz="2400" b="1" dirty="0">
              <a:solidFill>
                <a:prstClr val="black"/>
              </a:solidFill>
            </a:endParaRPr>
          </a:p>
          <a:p>
            <a:pPr marL="280988" indent="-280988" defTabSz="457200"/>
            <a:r>
              <a:rPr lang="ar-IQ" sz="2400" b="1" dirty="0">
                <a:solidFill>
                  <a:prstClr val="black"/>
                </a:solidFill>
              </a:rPr>
              <a:t>   </a:t>
            </a:r>
            <a:r>
              <a:rPr lang="en-US" sz="2400" b="1" dirty="0" smtClean="0">
                <a:solidFill>
                  <a:prstClr val="black"/>
                </a:solidFill>
              </a:rPr>
              <a:t>Dr</a:t>
            </a:r>
            <a:r>
              <a:rPr lang="en-US" sz="2400" b="1" dirty="0">
                <a:solidFill>
                  <a:prstClr val="black"/>
                </a:solidFill>
              </a:rPr>
              <a:t>. Hamid </a:t>
            </a:r>
            <a:r>
              <a:rPr lang="en-US" sz="2400" b="1" dirty="0" err="1">
                <a:solidFill>
                  <a:prstClr val="black"/>
                </a:solidFill>
              </a:rPr>
              <a:t>Jaddoa</a:t>
            </a:r>
            <a:r>
              <a:rPr lang="ar-IQ" sz="2400" b="1" dirty="0">
                <a:solidFill>
                  <a:prstClr val="black"/>
                </a:solidFill>
              </a:rPr>
              <a:t>  </a:t>
            </a:r>
            <a:r>
              <a:rPr lang="en-US" sz="2400" b="1" dirty="0" smtClean="0">
                <a:solidFill>
                  <a:prstClr val="black"/>
                </a:solidFill>
              </a:rPr>
              <a:t>          </a:t>
            </a:r>
            <a:r>
              <a:rPr lang="ar-IQ" sz="2400" b="1" dirty="0" smtClean="0">
                <a:solidFill>
                  <a:prstClr val="black"/>
                </a:solidFill>
              </a:rPr>
              <a:t>              </a:t>
            </a:r>
            <a:r>
              <a:rPr lang="en-US" sz="2400" b="1" dirty="0" smtClean="0">
                <a:solidFill>
                  <a:prstClr val="black"/>
                </a:solidFill>
              </a:rPr>
              <a:t>Dr</a:t>
            </a:r>
            <a:r>
              <a:rPr lang="en-US" sz="2400" b="1" dirty="0">
                <a:solidFill>
                  <a:prstClr val="black"/>
                </a:solidFill>
              </a:rPr>
              <a:t>. </a:t>
            </a:r>
            <a:r>
              <a:rPr lang="en-US" sz="2400" b="1" dirty="0" err="1" smtClean="0">
                <a:solidFill>
                  <a:prstClr val="black"/>
                </a:solidFill>
              </a:rPr>
              <a:t>Laith</a:t>
            </a:r>
            <a:r>
              <a:rPr lang="en-US" sz="2400" b="1" dirty="0">
                <a:solidFill>
                  <a:prstClr val="black"/>
                </a:solidFill>
              </a:rPr>
              <a:t> </a:t>
            </a:r>
            <a:r>
              <a:rPr lang="en-US" sz="2400" b="1" dirty="0" err="1" smtClean="0">
                <a:solidFill>
                  <a:prstClr val="black"/>
                </a:solidFill>
              </a:rPr>
              <a:t>Anmar</a:t>
            </a:r>
            <a:r>
              <a:rPr lang="ar-IQ" sz="2400" b="1" dirty="0" smtClean="0">
                <a:solidFill>
                  <a:prstClr val="black"/>
                </a:solidFill>
              </a:rPr>
              <a:t> </a:t>
            </a:r>
            <a:r>
              <a:rPr lang="en-US" sz="2400" b="1" dirty="0" smtClean="0">
                <a:solidFill>
                  <a:prstClr val="black"/>
                </a:solidFill>
              </a:rPr>
              <a:t> </a:t>
            </a:r>
          </a:p>
          <a:p>
            <a:pPr marL="280988" indent="-280988" defTabSz="457200"/>
            <a:r>
              <a:rPr lang="en-US" sz="2400" b="1" dirty="0" smtClean="0">
                <a:solidFill>
                  <a:prstClr val="black"/>
                </a:solidFill>
              </a:rPr>
              <a:t>    Dr</a:t>
            </a:r>
            <a:r>
              <a:rPr lang="en-US" sz="2400" b="1" dirty="0">
                <a:solidFill>
                  <a:prstClr val="black"/>
                </a:solidFill>
              </a:rPr>
              <a:t>. Noor </a:t>
            </a:r>
            <a:r>
              <a:rPr lang="en-US" sz="2400" b="1" dirty="0" smtClean="0">
                <a:solidFill>
                  <a:prstClr val="black"/>
                </a:solidFill>
              </a:rPr>
              <a:t>Ibrahim                               </a:t>
            </a:r>
            <a:r>
              <a:rPr lang="en-US" sz="2400" b="1" dirty="0" err="1" smtClean="0">
                <a:solidFill>
                  <a:prstClr val="black"/>
                </a:solidFill>
              </a:rPr>
              <a:t>Dr.Noora</a:t>
            </a:r>
            <a:r>
              <a:rPr lang="en-US" sz="2400" b="1" dirty="0" smtClean="0">
                <a:solidFill>
                  <a:prstClr val="black"/>
                </a:solidFill>
              </a:rPr>
              <a:t> </a:t>
            </a:r>
            <a:r>
              <a:rPr lang="en-US" sz="2400" b="1" dirty="0" err="1" smtClean="0">
                <a:solidFill>
                  <a:prstClr val="black"/>
                </a:solidFill>
              </a:rPr>
              <a:t>Lefta</a:t>
            </a:r>
            <a:endParaRPr lang="en-US" sz="2400" b="1" dirty="0" smtClean="0">
              <a:solidFill>
                <a:prstClr val="black"/>
              </a:solidFill>
            </a:endParaRPr>
          </a:p>
          <a:p>
            <a:pPr marL="280988" indent="-280988" defTabSz="457200"/>
            <a:r>
              <a:rPr lang="en-US" sz="2400" b="1" dirty="0" smtClean="0">
                <a:solidFill>
                  <a:prstClr val="black"/>
                </a:solidFill>
              </a:rPr>
              <a:t>    Dr</a:t>
            </a:r>
            <a:r>
              <a:rPr lang="en-US" sz="2400" b="1" dirty="0">
                <a:solidFill>
                  <a:prstClr val="black"/>
                </a:solidFill>
              </a:rPr>
              <a:t>. Maida </a:t>
            </a:r>
            <a:r>
              <a:rPr lang="en-US" sz="2400" b="1" dirty="0" err="1">
                <a:solidFill>
                  <a:prstClr val="black"/>
                </a:solidFill>
              </a:rPr>
              <a:t>Abdulaa</a:t>
            </a:r>
            <a:r>
              <a:rPr lang="en-US" sz="2400" b="1" dirty="0">
                <a:solidFill>
                  <a:prstClr val="black"/>
                </a:solidFill>
              </a:rPr>
              <a:t> </a:t>
            </a:r>
            <a:r>
              <a:rPr lang="en-US" sz="2400" b="1" dirty="0" smtClean="0">
                <a:solidFill>
                  <a:prstClr val="black"/>
                </a:solidFill>
              </a:rPr>
              <a:t>Adnan               </a:t>
            </a:r>
            <a:r>
              <a:rPr lang="en-US" sz="2400" b="1" dirty="0" err="1" smtClean="0">
                <a:solidFill>
                  <a:prstClr val="black"/>
                </a:solidFill>
              </a:rPr>
              <a:t>Dr.Ahmed</a:t>
            </a:r>
            <a:r>
              <a:rPr lang="en-US" sz="2400" b="1" dirty="0" smtClean="0">
                <a:solidFill>
                  <a:prstClr val="black"/>
                </a:solidFill>
              </a:rPr>
              <a:t> Abbas </a:t>
            </a:r>
          </a:p>
          <a:p>
            <a:pPr marL="280988" indent="-280988" defTabSz="457200"/>
            <a:r>
              <a:rPr lang="en-US" sz="2400" b="1" dirty="0" smtClean="0">
                <a:solidFill>
                  <a:prstClr val="black"/>
                </a:solidFill>
              </a:rPr>
              <a:t>    </a:t>
            </a:r>
            <a:r>
              <a:rPr lang="en-US" sz="2400" b="1" dirty="0">
                <a:solidFill>
                  <a:prstClr val="black"/>
                </a:solidFill>
              </a:rPr>
              <a:t>Ass. </a:t>
            </a:r>
            <a:r>
              <a:rPr lang="en-US" sz="2400" b="1" dirty="0" err="1">
                <a:solidFill>
                  <a:prstClr val="black"/>
                </a:solidFill>
              </a:rPr>
              <a:t>Lec</a:t>
            </a:r>
            <a:r>
              <a:rPr lang="en-US" sz="2400" b="1" dirty="0">
                <a:solidFill>
                  <a:prstClr val="black"/>
                </a:solidFill>
              </a:rPr>
              <a:t>. </a:t>
            </a:r>
            <a:r>
              <a:rPr lang="en-US" sz="2400" b="1" dirty="0" err="1">
                <a:solidFill>
                  <a:prstClr val="black"/>
                </a:solidFill>
              </a:rPr>
              <a:t>Eatidal</a:t>
            </a:r>
            <a:r>
              <a:rPr lang="en-US" sz="2400" b="1" dirty="0">
                <a:solidFill>
                  <a:prstClr val="black"/>
                </a:solidFill>
              </a:rPr>
              <a:t> </a:t>
            </a:r>
            <a:r>
              <a:rPr lang="en-US" sz="2400" b="1" dirty="0" err="1">
                <a:solidFill>
                  <a:prstClr val="black"/>
                </a:solidFill>
              </a:rPr>
              <a:t>Akram</a:t>
            </a:r>
            <a:r>
              <a:rPr lang="en-US" sz="2400" b="1" dirty="0" smtClean="0">
                <a:solidFill>
                  <a:prstClr val="black"/>
                </a:solidFill>
              </a:rPr>
              <a:t>                    </a:t>
            </a:r>
            <a:r>
              <a:rPr lang="en-US" sz="2400" b="1" dirty="0" err="1" smtClean="0">
                <a:solidFill>
                  <a:prstClr val="black"/>
                </a:solidFill>
              </a:rPr>
              <a:t>Ass.Lec.Ibrahim</a:t>
            </a:r>
            <a:r>
              <a:rPr lang="en-US" sz="2400" b="1" dirty="0" smtClean="0">
                <a:solidFill>
                  <a:prstClr val="black"/>
                </a:solidFill>
              </a:rPr>
              <a:t> </a:t>
            </a:r>
            <a:r>
              <a:rPr lang="en-US" sz="2400" b="1" dirty="0" err="1" smtClean="0">
                <a:solidFill>
                  <a:prstClr val="black"/>
                </a:solidFill>
              </a:rPr>
              <a:t>Ayad</a:t>
            </a:r>
            <a:endParaRPr lang="en-US" sz="2400" b="1" dirty="0" smtClean="0">
              <a:solidFill>
                <a:prstClr val="black"/>
              </a:solidFill>
            </a:endParaRPr>
          </a:p>
          <a:p>
            <a:pPr marL="280988" indent="-280988" defTabSz="457200"/>
            <a:r>
              <a:rPr lang="en-US" sz="2400" b="1" dirty="0">
                <a:solidFill>
                  <a:prstClr val="black"/>
                </a:solidFill>
              </a:rPr>
              <a:t> </a:t>
            </a:r>
            <a:r>
              <a:rPr lang="en-US" sz="2400" b="1" dirty="0" smtClean="0">
                <a:solidFill>
                  <a:prstClr val="black"/>
                </a:solidFill>
              </a:rPr>
              <a:t>                                                                  </a:t>
            </a:r>
            <a:endParaRPr lang="en-US" sz="2400" b="1" dirty="0">
              <a:solidFill>
                <a:prstClr val="black"/>
              </a:solidFill>
            </a:endParaRPr>
          </a:p>
          <a:p>
            <a:pPr marL="280988" indent="-280988" defTabSz="457200"/>
            <a:r>
              <a:rPr lang="en-US" sz="2400" b="1" dirty="0" smtClean="0">
                <a:solidFill>
                  <a:prstClr val="black"/>
                </a:solidFill>
              </a:rPr>
              <a:t> </a:t>
            </a:r>
            <a:r>
              <a:rPr lang="ar-IQ" sz="2400" b="1" dirty="0" smtClean="0">
                <a:solidFill>
                  <a:prstClr val="black"/>
                </a:solidFill>
              </a:rPr>
              <a:t>   </a:t>
            </a:r>
            <a:endParaRPr lang="en-US" sz="2400" b="1" dirty="0" smtClean="0">
              <a:solidFill>
                <a:prstClr val="black"/>
              </a:solidFill>
            </a:endParaRPr>
          </a:p>
          <a:p>
            <a:pPr marL="255985" indent="-255985" defTabSz="457200"/>
            <a:r>
              <a:rPr lang="en-US" sz="2400" b="1" dirty="0" smtClean="0">
                <a:solidFill>
                  <a:prstClr val="black"/>
                </a:solidFill>
              </a:rPr>
              <a:t>    </a:t>
            </a:r>
            <a:endParaRPr lang="en-US" sz="2400" b="1" dirty="0">
              <a:solidFill>
                <a:prstClr val="black"/>
              </a:solidFill>
            </a:endParaRPr>
          </a:p>
          <a:p>
            <a:pPr marL="255985" indent="-255985" defTabSz="457200"/>
            <a:endParaRPr lang="en-US" b="1" dirty="0">
              <a:solidFill>
                <a:prstClr val="black"/>
              </a:solidFill>
            </a:endParaRPr>
          </a:p>
        </p:txBody>
      </p:sp>
      <p:sp>
        <p:nvSpPr>
          <p:cNvPr id="7" name="عنوان فرعي 2">
            <a:extLst>
              <a:ext uri="{FF2B5EF4-FFF2-40B4-BE49-F238E27FC236}">
                <a16:creationId xmlns:a16="http://schemas.microsoft.com/office/drawing/2014/main" id="{71A97F86-C2C8-4ABD-BA68-4132F7C6212F}"/>
              </a:ext>
            </a:extLst>
          </p:cNvPr>
          <p:cNvSpPr txBox="1">
            <a:spLocks/>
          </p:cNvSpPr>
          <p:nvPr/>
        </p:nvSpPr>
        <p:spPr>
          <a:xfrm>
            <a:off x="47717" y="6138253"/>
            <a:ext cx="12175959" cy="753789"/>
          </a:xfrm>
          <a:prstGeom prst="rect">
            <a:avLst/>
          </a:prstGeom>
          <a:solidFill>
            <a:schemeClr val="accent4">
              <a:lumMod val="40000"/>
              <a:lumOff val="60000"/>
            </a:schemeClr>
          </a:solidFill>
        </p:spPr>
        <p:txBody>
          <a:bodyPr vert="horz" lIns="51435" tIns="25718" rIns="51435" bIns="25718" rtlCol="1">
            <a:normAutofit fontScale="62500" lnSpcReduction="2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514350">
              <a:defRPr/>
            </a:pPr>
            <a:r>
              <a:rPr lang="en-GB" sz="1500" b="1" spc="150" dirty="0">
                <a:solidFill>
                  <a:prstClr val="black"/>
                </a:solidFill>
              </a:rPr>
              <a:t>                      </a:t>
            </a:r>
          </a:p>
          <a:p>
            <a:pPr algn="l" defTabSz="514350">
              <a:defRPr/>
            </a:pPr>
            <a:r>
              <a:rPr lang="en-GB" sz="1500" b="1" spc="150" dirty="0">
                <a:solidFill>
                  <a:prstClr val="black"/>
                </a:solidFill>
              </a:rPr>
              <a:t>                      </a:t>
            </a:r>
            <a:r>
              <a:rPr lang="en-GB" sz="1575" b="1" spc="150" dirty="0">
                <a:solidFill>
                  <a:prstClr val="black"/>
                </a:solidFill>
              </a:rPr>
              <a:t>1.</a:t>
            </a:r>
            <a:r>
              <a:rPr lang="en-US" sz="1575" b="1" spc="150" dirty="0">
                <a:solidFill>
                  <a:prstClr val="black"/>
                </a:solidFill>
              </a:rPr>
              <a:t>Harper's Illustrated Biochemistry, Thirtieth Edition Copyright © 2015 </a:t>
            </a:r>
          </a:p>
          <a:p>
            <a:pPr algn="l" defTabSz="514350">
              <a:defRPr/>
            </a:pPr>
            <a:r>
              <a:rPr lang="en-US" sz="1575" b="1" spc="150" dirty="0">
                <a:solidFill>
                  <a:prstClr val="black"/>
                </a:solidFill>
              </a:rPr>
              <a:t>                     2. Lehninger Principles of Biochemistry Sixth Edition (6th Edition)</a:t>
            </a:r>
          </a:p>
          <a:p>
            <a:pPr algn="l" defTabSz="514350">
              <a:defRPr/>
            </a:pPr>
            <a:r>
              <a:rPr lang="en-GB" sz="1575" b="1" spc="150" dirty="0">
                <a:solidFill>
                  <a:prstClr val="black"/>
                </a:solidFill>
              </a:rPr>
              <a:t>                     3. Marks Essentials of Medical Biochemistry</a:t>
            </a:r>
            <a:r>
              <a:rPr lang="en-GB" sz="1275" spc="150" dirty="0">
                <a:solidFill>
                  <a:prstClr val="black"/>
                </a:solidFill>
              </a:rPr>
              <a:t>.</a:t>
            </a:r>
          </a:p>
          <a:p>
            <a:pPr algn="l" defTabSz="514350">
              <a:defRPr/>
            </a:pPr>
            <a:r>
              <a:rPr lang="en-GB" sz="1275" b="1" spc="150" dirty="0">
                <a:solidFill>
                  <a:prstClr val="black"/>
                </a:solidFill>
              </a:rPr>
              <a:t>                      </a:t>
            </a:r>
            <a:endParaRPr lang="en-GB" sz="1275" dirty="0">
              <a:solidFill>
                <a:sysClr val="windowText" lastClr="000000">
                  <a:tint val="75000"/>
                </a:sysClr>
              </a:solidFill>
            </a:endParaRPr>
          </a:p>
        </p:txBody>
      </p:sp>
      <p:sp>
        <p:nvSpPr>
          <p:cNvPr id="12" name="Slide Number Placeholder 11"/>
          <p:cNvSpPr>
            <a:spLocks noGrp="1"/>
          </p:cNvSpPr>
          <p:nvPr>
            <p:ph type="sldNum" sz="quarter" idx="12"/>
          </p:nvPr>
        </p:nvSpPr>
        <p:spPr/>
        <p:txBody>
          <a:bodyPr/>
          <a:lstStyle/>
          <a:p>
            <a:fld id="{E65D735C-974E-4AD1-91D4-58CD2145AE6D}" type="slidenum">
              <a:rPr lang="en-US" smtClean="0">
                <a:solidFill>
                  <a:prstClr val="black">
                    <a:tint val="75000"/>
                  </a:prstClr>
                </a:solidFill>
              </a:rPr>
              <a:pPr/>
              <a:t>1</a:t>
            </a:fld>
            <a:endParaRPr lang="en-US" dirty="0">
              <a:solidFill>
                <a:prstClr val="black">
                  <a:tint val="75000"/>
                </a:prstClr>
              </a:solidFill>
            </a:endParaRPr>
          </a:p>
        </p:txBody>
      </p:sp>
      <p:pic>
        <p:nvPicPr>
          <p:cNvPr id="13" name="Picture 2" descr="C:\Users\majid\Pictures\images750Y6M83.png">
            <a:extLst>
              <a:ext uri="{FF2B5EF4-FFF2-40B4-BE49-F238E27FC236}">
                <a16:creationId xmlns:a16="http://schemas.microsoft.com/office/drawing/2014/main" id="{74AF9DA4-EBBF-46D5-BA7E-EAAE8AC0EC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5" y="6010889"/>
            <a:ext cx="1309332" cy="4680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4381EF5-587B-4085-BD7B-7BC1F2D8B851}"/>
              </a:ext>
            </a:extLst>
          </p:cNvPr>
          <p:cNvPicPr>
            <a:picLocks noChangeAspect="1"/>
          </p:cNvPicPr>
          <p:nvPr/>
        </p:nvPicPr>
        <p:blipFill>
          <a:blip r:embed="rId4"/>
          <a:stretch>
            <a:fillRect/>
          </a:stretch>
        </p:blipFill>
        <p:spPr>
          <a:xfrm>
            <a:off x="53829" y="6446233"/>
            <a:ext cx="1292472" cy="445809"/>
          </a:xfrm>
          <a:prstGeom prst="rect">
            <a:avLst/>
          </a:prstGeom>
        </p:spPr>
      </p:pic>
      <p:sp>
        <p:nvSpPr>
          <p:cNvPr id="16" name="Subtitle 4"/>
          <p:cNvSpPr txBox="1">
            <a:spLocks/>
          </p:cNvSpPr>
          <p:nvPr/>
        </p:nvSpPr>
        <p:spPr>
          <a:xfrm>
            <a:off x="6434125" y="129391"/>
            <a:ext cx="5424399" cy="6172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1" dirty="0">
                <a:solidFill>
                  <a:srgbClr val="002060"/>
                </a:solidFill>
              </a:rPr>
              <a:t>Ministry of higher Education                                     and Scientific Researches</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413" y="33619"/>
            <a:ext cx="2005264" cy="7700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00" y="6024956"/>
            <a:ext cx="1219200" cy="943202"/>
          </a:xfrm>
          <a:prstGeom prst="rect">
            <a:avLst/>
          </a:prstGeom>
        </p:spPr>
      </p:pic>
      <p:sp>
        <p:nvSpPr>
          <p:cNvPr id="18" name="Subtitle 4"/>
          <p:cNvSpPr txBox="1">
            <a:spLocks/>
          </p:cNvSpPr>
          <p:nvPr/>
        </p:nvSpPr>
        <p:spPr>
          <a:xfrm>
            <a:off x="2" y="-145"/>
            <a:ext cx="4800415" cy="758769"/>
          </a:xfrm>
          <a:prstGeom prst="rect">
            <a:avLst/>
          </a:prstGeom>
          <a:solidFill>
            <a:schemeClr val="accent4">
              <a:lumMod val="40000"/>
              <a:lumOff val="60000"/>
            </a:schemeClr>
          </a:solidFill>
        </p:spPr>
        <p:txBody>
          <a:bodyPr vert="horz" lIns="51435" tIns="25718" rIns="51435" bIns="25718"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500" b="1" dirty="0">
                <a:solidFill>
                  <a:prstClr val="black"/>
                </a:solidFill>
                <a:latin typeface="Calibri"/>
              </a:rPr>
              <a:t>University of Basrah                </a:t>
            </a:r>
          </a:p>
          <a:p>
            <a:pPr algn="ctr">
              <a:lnSpc>
                <a:spcPct val="100000"/>
              </a:lnSpc>
              <a:buClr>
                <a:srgbClr val="5B9BD5"/>
              </a:buClr>
            </a:pPr>
            <a:r>
              <a:rPr lang="en-US" sz="1500" b="1" dirty="0">
                <a:solidFill>
                  <a:prstClr val="black"/>
                </a:solidFill>
                <a:latin typeface="Calibri"/>
              </a:rPr>
              <a:t> Al-zahraa medical college</a:t>
            </a:r>
          </a:p>
        </p:txBody>
      </p:sp>
      <p:sp>
        <p:nvSpPr>
          <p:cNvPr id="19" name="Subtitle 4"/>
          <p:cNvSpPr txBox="1">
            <a:spLocks/>
          </p:cNvSpPr>
          <p:nvPr/>
        </p:nvSpPr>
        <p:spPr>
          <a:xfrm>
            <a:off x="6803369" y="0"/>
            <a:ext cx="5388633" cy="747080"/>
          </a:xfrm>
          <a:prstGeom prst="rect">
            <a:avLst/>
          </a:prstGeom>
          <a:solidFill>
            <a:schemeClr val="accent4">
              <a:lumMod val="40000"/>
              <a:lumOff val="6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500" b="1" cap="all" spc="150" dirty="0">
                <a:solidFill>
                  <a:prstClr val="black"/>
                </a:solidFill>
              </a:rPr>
              <a:t>Ministry of higher education and scientific</a:t>
            </a:r>
            <a:r>
              <a:rPr lang="en-US" sz="1500" b="1" cap="all" dirty="0">
                <a:solidFill>
                  <a:prstClr val="black"/>
                </a:solidFill>
              </a:rPr>
              <a:t> </a:t>
            </a:r>
            <a:r>
              <a:rPr lang="en-US" sz="1500" b="1" cap="all" spc="150" dirty="0">
                <a:solidFill>
                  <a:prstClr val="black"/>
                </a:solidFill>
              </a:rPr>
              <a:t>research</a:t>
            </a:r>
          </a:p>
          <a:p>
            <a:pPr marL="0" indent="0" algn="ctr">
              <a:lnSpc>
                <a:spcPct val="150000"/>
              </a:lnSpc>
              <a:buFont typeface="Arial" panose="020B0604020202020204" pitchFamily="34" charset="0"/>
              <a:buNone/>
            </a:pPr>
            <a:endParaRPr lang="en-US" sz="1200" dirty="0">
              <a:solidFill>
                <a:prstClr val="black"/>
              </a:solidFill>
              <a:latin typeface="Berlin Sans FB Demi" panose="020E0802020502020306" pitchFamily="34" charset="0"/>
            </a:endParaRPr>
          </a:p>
          <a:p>
            <a:pPr marL="0" indent="0" algn="ctr">
              <a:lnSpc>
                <a:spcPct val="150000"/>
              </a:lnSpc>
              <a:buFont typeface="Arial" panose="020B0604020202020204" pitchFamily="34" charset="0"/>
              <a:buNone/>
            </a:pPr>
            <a:endParaRPr lang="en-US" sz="1200" dirty="0">
              <a:solidFill>
                <a:srgbClr val="002060"/>
              </a:solidFill>
              <a:latin typeface="Berlin Sans FB Demi" panose="020E0802020502020306" pitchFamily="34" charset="0"/>
            </a:endParaRPr>
          </a:p>
        </p:txBody>
      </p:sp>
    </p:spTree>
    <p:extLst>
      <p:ext uri="{BB962C8B-B14F-4D97-AF65-F5344CB8AC3E}">
        <p14:creationId xmlns:p14="http://schemas.microsoft.com/office/powerpoint/2010/main" val="3429188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1097280" y="1146355"/>
            <a:ext cx="10162903" cy="5358948"/>
          </a:xfrm>
          <a:prstGeom prst="rect">
            <a:avLst/>
          </a:prstGeom>
        </p:spPr>
      </p:pic>
      <p:pic>
        <p:nvPicPr>
          <p:cNvPr id="11" name="صورة 1">
            <a:extLst>
              <a:ext uri="{FF2B5EF4-FFF2-40B4-BE49-F238E27FC236}">
                <a16:creationId xmlns:a16="http://schemas.microsoft.com/office/drawing/2014/main" id="{647439AB-54B6-4A17-96F5-91DBFD161EF5}"/>
              </a:ext>
            </a:extLst>
          </p:cNvPr>
          <p:cNvPicPr>
            <a:picLocks noChangeAspect="1"/>
          </p:cNvPicPr>
          <p:nvPr/>
        </p:nvPicPr>
        <p:blipFill>
          <a:blip r:embed="rId3"/>
          <a:stretch>
            <a:fillRect/>
          </a:stretch>
        </p:blipFill>
        <p:spPr>
          <a:xfrm>
            <a:off x="0" y="56240"/>
            <a:ext cx="12192000" cy="890291"/>
          </a:xfrm>
          <a:prstGeom prst="rect">
            <a:avLst/>
          </a:prstGeom>
        </p:spPr>
      </p:pic>
      <p:sp>
        <p:nvSpPr>
          <p:cNvPr id="2" name="Rectangle 1"/>
          <p:cNvSpPr/>
          <p:nvPr/>
        </p:nvSpPr>
        <p:spPr>
          <a:xfrm>
            <a:off x="11126291" y="1146355"/>
            <a:ext cx="755463" cy="523220"/>
          </a:xfrm>
          <a:prstGeom prst="rect">
            <a:avLst/>
          </a:prstGeom>
        </p:spPr>
        <p:txBody>
          <a:bodyPr wrap="none">
            <a:spAutoFit/>
          </a:bodyPr>
          <a:lstStyle/>
          <a:p>
            <a:pPr lvl="0"/>
            <a:r>
              <a:rPr lang="en-US" sz="2800" b="1" dirty="0">
                <a:solidFill>
                  <a:srgbClr val="FF0000"/>
                </a:solidFill>
              </a:rPr>
              <a:t>LO1</a:t>
            </a:r>
            <a:endParaRPr lang="en-US" sz="2800" b="1" dirty="0">
              <a:solidFill>
                <a:prstClr val="black"/>
              </a:solidFill>
            </a:endParaRPr>
          </a:p>
        </p:txBody>
      </p:sp>
    </p:spTree>
    <p:extLst>
      <p:ext uri="{BB962C8B-B14F-4D97-AF65-F5344CB8AC3E}">
        <p14:creationId xmlns:p14="http://schemas.microsoft.com/office/powerpoint/2010/main" val="14120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extLst>
              <p:ext uri="{D42A27DB-BD31-4B8C-83A1-F6EECF244321}">
                <p14:modId xmlns:p14="http://schemas.microsoft.com/office/powerpoint/2010/main" val="3957371872"/>
              </p:ext>
            </p:extLst>
          </p:nvPr>
        </p:nvGraphicFramePr>
        <p:xfrm>
          <a:off x="524690" y="2047694"/>
          <a:ext cx="1120575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graphicFrame>
        <p:nvGraphicFramePr>
          <p:cNvPr id="16" name="Diagram 15"/>
          <p:cNvGraphicFramePr/>
          <p:nvPr>
            <p:extLst>
              <p:ext uri="{D42A27DB-BD31-4B8C-83A1-F6EECF244321}">
                <p14:modId xmlns:p14="http://schemas.microsoft.com/office/powerpoint/2010/main" val="812219024"/>
              </p:ext>
            </p:extLst>
          </p:nvPr>
        </p:nvGraphicFramePr>
        <p:xfrm>
          <a:off x="838199" y="1062912"/>
          <a:ext cx="5471161" cy="923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10935794" y="1232138"/>
            <a:ext cx="755463" cy="523220"/>
          </a:xfrm>
          <a:prstGeom prst="rect">
            <a:avLst/>
          </a:prstGeom>
        </p:spPr>
        <p:txBody>
          <a:bodyPr wrap="none">
            <a:spAutoFit/>
          </a:bodyPr>
          <a:lstStyle/>
          <a:p>
            <a:pPr lvl="0"/>
            <a:r>
              <a:rPr lang="en-US" sz="2800" b="1" dirty="0" smtClean="0">
                <a:solidFill>
                  <a:srgbClr val="FF0000"/>
                </a:solidFill>
              </a:rPr>
              <a:t>LO2</a:t>
            </a:r>
            <a:endParaRPr lang="en-US" sz="2800" b="1" dirty="0">
              <a:solidFill>
                <a:prstClr val="black"/>
              </a:solidFill>
            </a:endParaRPr>
          </a:p>
        </p:txBody>
      </p:sp>
    </p:spTree>
    <p:extLst>
      <p:ext uri="{BB962C8B-B14F-4D97-AF65-F5344CB8AC3E}">
        <p14:creationId xmlns:p14="http://schemas.microsoft.com/office/powerpoint/2010/main" val="11357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16530701"/>
              </p:ext>
            </p:extLst>
          </p:nvPr>
        </p:nvGraphicFramePr>
        <p:xfrm>
          <a:off x="483326" y="1293223"/>
          <a:ext cx="10870474"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2479963" y="3338945"/>
            <a:ext cx="6096000" cy="3519055"/>
          </a:xfrm>
          <a:prstGeom prst="rect">
            <a:avLst/>
          </a:prstGeom>
        </p:spPr>
      </p:pic>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8"/>
          <a:stretch>
            <a:fillRect/>
          </a:stretch>
        </p:blipFill>
        <p:spPr>
          <a:xfrm>
            <a:off x="0" y="56240"/>
            <a:ext cx="12192000" cy="890291"/>
          </a:xfrm>
          <a:prstGeom prst="rect">
            <a:avLst/>
          </a:prstGeom>
        </p:spPr>
      </p:pic>
      <p:sp>
        <p:nvSpPr>
          <p:cNvPr id="2" name="Rectangle 1"/>
          <p:cNvSpPr/>
          <p:nvPr/>
        </p:nvSpPr>
        <p:spPr>
          <a:xfrm>
            <a:off x="10976068" y="1031613"/>
            <a:ext cx="755463" cy="523220"/>
          </a:xfrm>
          <a:prstGeom prst="rect">
            <a:avLst/>
          </a:prstGeom>
        </p:spPr>
        <p:txBody>
          <a:bodyPr wrap="none">
            <a:spAutoFit/>
          </a:bodyPr>
          <a:lstStyle/>
          <a:p>
            <a:pPr lvl="0"/>
            <a:r>
              <a:rPr lang="en-US" sz="2800" b="1" dirty="0" smtClean="0">
                <a:solidFill>
                  <a:srgbClr val="FF0000"/>
                </a:solidFill>
              </a:rPr>
              <a:t>LO2</a:t>
            </a:r>
            <a:endParaRPr lang="en-US" sz="2800" b="1" dirty="0">
              <a:solidFill>
                <a:prstClr val="black"/>
              </a:solidFill>
            </a:endParaRPr>
          </a:p>
        </p:txBody>
      </p:sp>
    </p:spTree>
    <p:extLst>
      <p:ext uri="{BB962C8B-B14F-4D97-AF65-F5344CB8AC3E}">
        <p14:creationId xmlns:p14="http://schemas.microsoft.com/office/powerpoint/2010/main" val="37108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3"/>
          <a:stretch>
            <a:fillRect/>
          </a:stretch>
        </p:blipFill>
        <p:spPr>
          <a:xfrm>
            <a:off x="0" y="56240"/>
            <a:ext cx="12192000" cy="890291"/>
          </a:xfrm>
          <a:prstGeom prst="rect">
            <a:avLst/>
          </a:prstGeom>
        </p:spPr>
      </p:pic>
      <p:sp>
        <p:nvSpPr>
          <p:cNvPr id="2" name="Rectangle 1"/>
          <p:cNvSpPr/>
          <p:nvPr/>
        </p:nvSpPr>
        <p:spPr>
          <a:xfrm>
            <a:off x="10969537" y="1124468"/>
            <a:ext cx="755463" cy="523220"/>
          </a:xfrm>
          <a:prstGeom prst="rect">
            <a:avLst/>
          </a:prstGeom>
        </p:spPr>
        <p:txBody>
          <a:bodyPr wrap="none">
            <a:spAutoFit/>
          </a:bodyPr>
          <a:lstStyle/>
          <a:p>
            <a:pPr lvl="0"/>
            <a:r>
              <a:rPr lang="en-US" sz="2800" b="1" dirty="0" smtClean="0">
                <a:solidFill>
                  <a:srgbClr val="FF0000"/>
                </a:solidFill>
              </a:rPr>
              <a:t>LO2</a:t>
            </a:r>
            <a:endParaRPr lang="en-US" sz="2800" b="1" dirty="0">
              <a:solidFill>
                <a:prstClr val="black"/>
              </a:solidFill>
            </a:endParaRPr>
          </a:p>
        </p:txBody>
      </p:sp>
      <p:graphicFrame>
        <p:nvGraphicFramePr>
          <p:cNvPr id="17" name="Diagram 16"/>
          <p:cNvGraphicFramePr/>
          <p:nvPr>
            <p:extLst>
              <p:ext uri="{D42A27DB-BD31-4B8C-83A1-F6EECF244321}">
                <p14:modId xmlns:p14="http://schemas.microsoft.com/office/powerpoint/2010/main" val="2167443218"/>
              </p:ext>
            </p:extLst>
          </p:nvPr>
        </p:nvGraphicFramePr>
        <p:xfrm>
          <a:off x="376504" y="2163882"/>
          <a:ext cx="11438991" cy="5858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 19"/>
          <p:cNvGraphicFramePr/>
          <p:nvPr>
            <p:extLst>
              <p:ext uri="{D42A27DB-BD31-4B8C-83A1-F6EECF244321}">
                <p14:modId xmlns:p14="http://schemas.microsoft.com/office/powerpoint/2010/main" val="3167326579"/>
              </p:ext>
            </p:extLst>
          </p:nvPr>
        </p:nvGraphicFramePr>
        <p:xfrm>
          <a:off x="693174" y="1035499"/>
          <a:ext cx="3480620" cy="10394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0627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2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34144" y="1381487"/>
            <a:ext cx="9251273" cy="5046231"/>
          </a:xfrm>
          <a:prstGeom prst="rect">
            <a:avLst/>
          </a:prstGeom>
        </p:spPr>
      </p:pic>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3"/>
          <a:stretch>
            <a:fillRect/>
          </a:stretch>
        </p:blipFill>
        <p:spPr>
          <a:xfrm>
            <a:off x="0" y="56240"/>
            <a:ext cx="12192000" cy="890291"/>
          </a:xfrm>
          <a:prstGeom prst="rect">
            <a:avLst/>
          </a:prstGeom>
        </p:spPr>
      </p:pic>
      <p:sp>
        <p:nvSpPr>
          <p:cNvPr id="2" name="Rectangle 1"/>
          <p:cNvSpPr/>
          <p:nvPr/>
        </p:nvSpPr>
        <p:spPr>
          <a:xfrm>
            <a:off x="11152417" y="1119877"/>
            <a:ext cx="755463" cy="523220"/>
          </a:xfrm>
          <a:prstGeom prst="rect">
            <a:avLst/>
          </a:prstGeom>
        </p:spPr>
        <p:txBody>
          <a:bodyPr wrap="none">
            <a:spAutoFit/>
          </a:bodyPr>
          <a:lstStyle/>
          <a:p>
            <a:pPr lvl="0"/>
            <a:r>
              <a:rPr lang="en-US" sz="2800" b="1" dirty="0" smtClean="0">
                <a:solidFill>
                  <a:srgbClr val="FF0000"/>
                </a:solidFill>
              </a:rPr>
              <a:t>LO2</a:t>
            </a:r>
            <a:endParaRPr lang="en-US" sz="2800" b="1" dirty="0">
              <a:solidFill>
                <a:prstClr val="black"/>
              </a:solidFill>
            </a:endParaRPr>
          </a:p>
        </p:txBody>
      </p:sp>
    </p:spTree>
    <p:extLst>
      <p:ext uri="{BB962C8B-B14F-4D97-AF65-F5344CB8AC3E}">
        <p14:creationId xmlns:p14="http://schemas.microsoft.com/office/powerpoint/2010/main" val="27254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05684810"/>
              </p:ext>
            </p:extLst>
          </p:nvPr>
        </p:nvGraphicFramePr>
        <p:xfrm>
          <a:off x="365759" y="855091"/>
          <a:ext cx="11599818" cy="5708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sp>
        <p:nvSpPr>
          <p:cNvPr id="2" name="Rectangle 1"/>
          <p:cNvSpPr/>
          <p:nvPr/>
        </p:nvSpPr>
        <p:spPr>
          <a:xfrm>
            <a:off x="365759" y="1064270"/>
            <a:ext cx="755463" cy="523220"/>
          </a:xfrm>
          <a:prstGeom prst="rect">
            <a:avLst/>
          </a:prstGeom>
        </p:spPr>
        <p:txBody>
          <a:bodyPr wrap="none">
            <a:spAutoFit/>
          </a:bodyPr>
          <a:lstStyle/>
          <a:p>
            <a:pPr lvl="0"/>
            <a:r>
              <a:rPr lang="en-US" sz="2800" b="1" dirty="0" smtClean="0">
                <a:solidFill>
                  <a:srgbClr val="FF0000"/>
                </a:solidFill>
              </a:rPr>
              <a:t>LO2</a:t>
            </a:r>
            <a:endParaRPr lang="en-US" sz="2800" b="1" dirty="0">
              <a:solidFill>
                <a:prstClr val="black"/>
              </a:solidFill>
            </a:endParaRPr>
          </a:p>
        </p:txBody>
      </p:sp>
    </p:spTree>
    <p:extLst>
      <p:ext uri="{BB962C8B-B14F-4D97-AF65-F5344CB8AC3E}">
        <p14:creationId xmlns:p14="http://schemas.microsoft.com/office/powerpoint/2010/main" val="1696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28222189"/>
              </p:ext>
            </p:extLst>
          </p:nvPr>
        </p:nvGraphicFramePr>
        <p:xfrm>
          <a:off x="261257" y="1410789"/>
          <a:ext cx="11508377" cy="5185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sp>
        <p:nvSpPr>
          <p:cNvPr id="2" name="Rectangle 1"/>
          <p:cNvSpPr/>
          <p:nvPr/>
        </p:nvSpPr>
        <p:spPr>
          <a:xfrm>
            <a:off x="11113228" y="946531"/>
            <a:ext cx="755463" cy="523220"/>
          </a:xfrm>
          <a:prstGeom prst="rect">
            <a:avLst/>
          </a:prstGeom>
        </p:spPr>
        <p:txBody>
          <a:bodyPr wrap="none">
            <a:spAutoFit/>
          </a:bodyPr>
          <a:lstStyle/>
          <a:p>
            <a:pPr lvl="0"/>
            <a:r>
              <a:rPr lang="en-US" sz="2800" b="1" dirty="0" smtClean="0">
                <a:solidFill>
                  <a:srgbClr val="FF0000"/>
                </a:solidFill>
              </a:rPr>
              <a:t>LO2</a:t>
            </a:r>
            <a:endParaRPr lang="en-US" sz="2800" b="1" dirty="0">
              <a:solidFill>
                <a:prstClr val="black"/>
              </a:solidFill>
            </a:endParaRPr>
          </a:p>
        </p:txBody>
      </p:sp>
    </p:spTree>
    <p:extLst>
      <p:ext uri="{BB962C8B-B14F-4D97-AF65-F5344CB8AC3E}">
        <p14:creationId xmlns:p14="http://schemas.microsoft.com/office/powerpoint/2010/main" val="432171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01185869"/>
              </p:ext>
            </p:extLst>
          </p:nvPr>
        </p:nvGraphicFramePr>
        <p:xfrm>
          <a:off x="117566" y="2011679"/>
          <a:ext cx="11887200" cy="4624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graphicFrame>
        <p:nvGraphicFramePr>
          <p:cNvPr id="8" name="Diagram 7"/>
          <p:cNvGraphicFramePr/>
          <p:nvPr>
            <p:extLst>
              <p:ext uri="{D42A27DB-BD31-4B8C-83A1-F6EECF244321}">
                <p14:modId xmlns:p14="http://schemas.microsoft.com/office/powerpoint/2010/main" val="3750808032"/>
              </p:ext>
            </p:extLst>
          </p:nvPr>
        </p:nvGraphicFramePr>
        <p:xfrm>
          <a:off x="1857103" y="1039558"/>
          <a:ext cx="7672806" cy="8790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11249303" y="1039558"/>
            <a:ext cx="755463" cy="523220"/>
          </a:xfrm>
          <a:prstGeom prst="rect">
            <a:avLst/>
          </a:prstGeom>
        </p:spPr>
        <p:txBody>
          <a:bodyPr wrap="none">
            <a:spAutoFit/>
          </a:bodyPr>
          <a:lstStyle/>
          <a:p>
            <a:pPr lvl="0"/>
            <a:r>
              <a:rPr lang="en-US" sz="2800" b="1" dirty="0" smtClean="0">
                <a:solidFill>
                  <a:srgbClr val="FF0000"/>
                </a:solidFill>
              </a:rPr>
              <a:t>LO2</a:t>
            </a:r>
            <a:endParaRPr lang="en-US" sz="2800" b="1" dirty="0">
              <a:solidFill>
                <a:prstClr val="black"/>
              </a:solidFill>
            </a:endParaRPr>
          </a:p>
        </p:txBody>
      </p:sp>
    </p:spTree>
    <p:extLst>
      <p:ext uri="{BB962C8B-B14F-4D97-AF65-F5344CB8AC3E}">
        <p14:creationId xmlns:p14="http://schemas.microsoft.com/office/powerpoint/2010/main" val="82587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8566" y="1288077"/>
            <a:ext cx="11009811" cy="4773089"/>
          </a:xfrm>
          <a:prstGeom prst="rect">
            <a:avLst/>
          </a:prstGeom>
        </p:spPr>
      </p:pic>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3"/>
          <a:stretch>
            <a:fillRect/>
          </a:stretch>
        </p:blipFill>
        <p:spPr>
          <a:xfrm>
            <a:off x="0" y="56240"/>
            <a:ext cx="12192000" cy="890291"/>
          </a:xfrm>
          <a:prstGeom prst="rect">
            <a:avLst/>
          </a:prstGeom>
        </p:spPr>
      </p:pic>
      <p:sp>
        <p:nvSpPr>
          <p:cNvPr id="3" name="Rectangle 2"/>
          <p:cNvSpPr/>
          <p:nvPr/>
        </p:nvSpPr>
        <p:spPr>
          <a:xfrm>
            <a:off x="11130645" y="1026467"/>
            <a:ext cx="755463" cy="523220"/>
          </a:xfrm>
          <a:prstGeom prst="rect">
            <a:avLst/>
          </a:prstGeom>
        </p:spPr>
        <p:txBody>
          <a:bodyPr wrap="none">
            <a:spAutoFit/>
          </a:bodyPr>
          <a:lstStyle/>
          <a:p>
            <a:pPr lvl="0"/>
            <a:r>
              <a:rPr lang="en-US" sz="2800" b="1" dirty="0" smtClean="0">
                <a:solidFill>
                  <a:srgbClr val="FF0000"/>
                </a:solidFill>
              </a:rPr>
              <a:t>LO2</a:t>
            </a:r>
            <a:endParaRPr lang="en-US" sz="2800" b="1" dirty="0">
              <a:solidFill>
                <a:prstClr val="black"/>
              </a:solidFill>
            </a:endParaRPr>
          </a:p>
        </p:txBody>
      </p:sp>
    </p:spTree>
    <p:extLst>
      <p:ext uri="{BB962C8B-B14F-4D97-AF65-F5344CB8AC3E}">
        <p14:creationId xmlns:p14="http://schemas.microsoft.com/office/powerpoint/2010/main" val="3584819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72633285"/>
              </p:ext>
            </p:extLst>
          </p:nvPr>
        </p:nvGraphicFramePr>
        <p:xfrm>
          <a:off x="380999" y="2178323"/>
          <a:ext cx="1155845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graphicFrame>
        <p:nvGraphicFramePr>
          <p:cNvPr id="6" name="Diagram 5"/>
          <p:cNvGraphicFramePr/>
          <p:nvPr>
            <p:extLst>
              <p:ext uri="{D42A27DB-BD31-4B8C-83A1-F6EECF244321}">
                <p14:modId xmlns:p14="http://schemas.microsoft.com/office/powerpoint/2010/main" val="3052510734"/>
              </p:ext>
            </p:extLst>
          </p:nvPr>
        </p:nvGraphicFramePr>
        <p:xfrm>
          <a:off x="890721" y="1085447"/>
          <a:ext cx="2936695" cy="9539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10969536" y="1085447"/>
            <a:ext cx="755463" cy="523220"/>
          </a:xfrm>
          <a:prstGeom prst="rect">
            <a:avLst/>
          </a:prstGeom>
        </p:spPr>
        <p:txBody>
          <a:bodyPr wrap="none">
            <a:spAutoFit/>
          </a:bodyPr>
          <a:lstStyle/>
          <a:p>
            <a:pPr lvl="0"/>
            <a:r>
              <a:rPr lang="en-US" sz="2800" b="1" dirty="0" smtClean="0">
                <a:solidFill>
                  <a:srgbClr val="FF0000"/>
                </a:solidFill>
              </a:rPr>
              <a:t>LO3</a:t>
            </a:r>
            <a:endParaRPr lang="en-US" sz="2800" b="1" dirty="0">
              <a:solidFill>
                <a:prstClr val="black"/>
              </a:solidFill>
            </a:endParaRPr>
          </a:p>
        </p:txBody>
      </p:sp>
    </p:spTree>
    <p:extLst>
      <p:ext uri="{BB962C8B-B14F-4D97-AF65-F5344CB8AC3E}">
        <p14:creationId xmlns:p14="http://schemas.microsoft.com/office/powerpoint/2010/main" val="425350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6130" y="1211533"/>
            <a:ext cx="11205756" cy="5084763"/>
          </a:xfrm>
        </p:spPr>
        <p:txBody>
          <a:bodyPr>
            <a:normAutofit/>
          </a:bodyPr>
          <a:lstStyle/>
          <a:p>
            <a:pPr algn="l"/>
            <a:r>
              <a:rPr lang="en-US" sz="4800" b="1" dirty="0">
                <a:solidFill>
                  <a:srgbClr val="FF0000"/>
                </a:solidFill>
              </a:rPr>
              <a:t>Learning outcomes</a:t>
            </a:r>
          </a:p>
          <a:p>
            <a:pPr algn="l">
              <a:lnSpc>
                <a:spcPct val="100000"/>
              </a:lnSpc>
            </a:pPr>
            <a:r>
              <a:rPr lang="en-US" dirty="0"/>
              <a:t> </a:t>
            </a:r>
            <a:r>
              <a:rPr lang="en-US" sz="2800" dirty="0"/>
              <a:t>At the end of this lecture you should be able to:</a:t>
            </a:r>
            <a:endParaRPr lang="en-US" dirty="0"/>
          </a:p>
          <a:p>
            <a:pPr algn="l">
              <a:lnSpc>
                <a:spcPct val="100000"/>
              </a:lnSpc>
            </a:pPr>
            <a:r>
              <a:rPr lang="en-US" sz="2800" dirty="0"/>
              <a:t>1-Explain how, when and why ketone bodies are formed. </a:t>
            </a:r>
            <a:r>
              <a:rPr lang="en-US" sz="2800" b="1" dirty="0">
                <a:solidFill>
                  <a:srgbClr val="FF0000"/>
                </a:solidFill>
              </a:rPr>
              <a:t>LO1</a:t>
            </a:r>
            <a:r>
              <a:rPr lang="en-US" sz="2800" dirty="0"/>
              <a:t> </a:t>
            </a:r>
          </a:p>
          <a:p>
            <a:pPr algn="l">
              <a:lnSpc>
                <a:spcPct val="100000"/>
              </a:lnSpc>
            </a:pPr>
            <a:r>
              <a:rPr lang="en-US" sz="2800" dirty="0"/>
              <a:t>2-Describe how lipids are transported in the blood. </a:t>
            </a:r>
            <a:r>
              <a:rPr lang="en-US" sz="2800" b="1" dirty="0">
                <a:solidFill>
                  <a:srgbClr val="FF0000"/>
                </a:solidFill>
              </a:rPr>
              <a:t>LO2 </a:t>
            </a:r>
          </a:p>
          <a:p>
            <a:pPr algn="l">
              <a:lnSpc>
                <a:spcPct val="100000"/>
              </a:lnSpc>
            </a:pPr>
            <a:r>
              <a:rPr lang="en-US" sz="2800" dirty="0"/>
              <a:t>3- Explain how tissues obtain the lipids they require from lipoproteins. </a:t>
            </a:r>
            <a:r>
              <a:rPr lang="en-US" sz="2800" b="1" dirty="0">
                <a:solidFill>
                  <a:srgbClr val="FF0000"/>
                </a:solidFill>
              </a:rPr>
              <a:t>LO3</a:t>
            </a:r>
          </a:p>
          <a:p>
            <a:pPr algn="l">
              <a:lnSpc>
                <a:spcPct val="100000"/>
              </a:lnSpc>
            </a:pPr>
            <a:r>
              <a:rPr lang="en-US" sz="2800" dirty="0"/>
              <a:t>4-How clinical problems related to lipids transport defects. </a:t>
            </a:r>
            <a:r>
              <a:rPr lang="en-US" sz="2800" b="1" dirty="0">
                <a:solidFill>
                  <a:srgbClr val="FF0000"/>
                </a:solidFill>
              </a:rPr>
              <a:t>LO4</a:t>
            </a:r>
          </a:p>
          <a:p>
            <a:pPr algn="l">
              <a:lnSpc>
                <a:spcPct val="100000"/>
              </a:lnSpc>
            </a:pPr>
            <a:r>
              <a:rPr lang="en-US" sz="2800" dirty="0"/>
              <a:t>5- </a:t>
            </a:r>
            <a:r>
              <a:rPr lang="en-US" sz="2800" dirty="0" err="1"/>
              <a:t>Analyse</a:t>
            </a:r>
            <a:r>
              <a:rPr lang="en-US" sz="2800" dirty="0"/>
              <a:t> simple problems that involve disturbances to lipid transport. </a:t>
            </a:r>
            <a:r>
              <a:rPr lang="en-US" sz="2800" b="1" dirty="0">
                <a:solidFill>
                  <a:srgbClr val="FF0000"/>
                </a:solidFill>
              </a:rPr>
              <a:t>LO5</a:t>
            </a:r>
          </a:p>
          <a:p>
            <a:pPr algn="l">
              <a:lnSpc>
                <a:spcPct val="100000"/>
              </a:lnSpc>
            </a:pPr>
            <a:r>
              <a:rPr lang="en-US" sz="2800" dirty="0"/>
              <a:t>6-Explain how </a:t>
            </a:r>
            <a:r>
              <a:rPr lang="en-US" sz="2800" dirty="0" err="1"/>
              <a:t>hyperlipoproteinaemias</a:t>
            </a:r>
            <a:r>
              <a:rPr lang="en-US" sz="2800" dirty="0"/>
              <a:t> may be treated. </a:t>
            </a:r>
            <a:r>
              <a:rPr lang="en-US" sz="2800" b="1" dirty="0">
                <a:solidFill>
                  <a:srgbClr val="FF0000"/>
                </a:solidFill>
              </a:rPr>
              <a:t>LO6</a:t>
            </a:r>
          </a:p>
        </p:txBody>
      </p:sp>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2"/>
          <a:stretch>
            <a:fillRect/>
          </a:stretch>
        </p:blipFill>
        <p:spPr>
          <a:xfrm>
            <a:off x="0" y="56240"/>
            <a:ext cx="12192000" cy="890291"/>
          </a:xfrm>
          <a:prstGeom prst="rect">
            <a:avLst/>
          </a:prstGeom>
        </p:spPr>
      </p:pic>
    </p:spTree>
    <p:extLst>
      <p:ext uri="{BB962C8B-B14F-4D97-AF65-F5344CB8AC3E}">
        <p14:creationId xmlns:p14="http://schemas.microsoft.com/office/powerpoint/2010/main" val="4252564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78763385"/>
              </p:ext>
            </p:extLst>
          </p:nvPr>
        </p:nvGraphicFramePr>
        <p:xfrm>
          <a:off x="156755" y="1825625"/>
          <a:ext cx="11573691"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graphicFrame>
        <p:nvGraphicFramePr>
          <p:cNvPr id="7" name="Diagram 6"/>
          <p:cNvGraphicFramePr/>
          <p:nvPr>
            <p:extLst>
              <p:ext uri="{D42A27DB-BD31-4B8C-83A1-F6EECF244321}">
                <p14:modId xmlns:p14="http://schemas.microsoft.com/office/powerpoint/2010/main" val="3475297131"/>
              </p:ext>
            </p:extLst>
          </p:nvPr>
        </p:nvGraphicFramePr>
        <p:xfrm>
          <a:off x="391886" y="1045030"/>
          <a:ext cx="8808347" cy="7017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10974983" y="1045030"/>
            <a:ext cx="755463" cy="523220"/>
          </a:xfrm>
          <a:prstGeom prst="rect">
            <a:avLst/>
          </a:prstGeom>
        </p:spPr>
        <p:txBody>
          <a:bodyPr wrap="none">
            <a:spAutoFit/>
          </a:bodyPr>
          <a:lstStyle/>
          <a:p>
            <a:pPr lvl="0"/>
            <a:r>
              <a:rPr lang="en-US" sz="2800" b="1" dirty="0" smtClean="0">
                <a:solidFill>
                  <a:srgbClr val="FF0000"/>
                </a:solidFill>
              </a:rPr>
              <a:t>LO3</a:t>
            </a:r>
            <a:endParaRPr lang="en-US" sz="2800" b="1" dirty="0">
              <a:solidFill>
                <a:prstClr val="black"/>
              </a:solidFill>
            </a:endParaRPr>
          </a:p>
        </p:txBody>
      </p:sp>
    </p:spTree>
    <p:extLst>
      <p:ext uri="{BB962C8B-B14F-4D97-AF65-F5344CB8AC3E}">
        <p14:creationId xmlns:p14="http://schemas.microsoft.com/office/powerpoint/2010/main" val="42437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7777541"/>
              </p:ext>
            </p:extLst>
          </p:nvPr>
        </p:nvGraphicFramePr>
        <p:xfrm>
          <a:off x="378823" y="2090056"/>
          <a:ext cx="11469188" cy="453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graphicFrame>
        <p:nvGraphicFramePr>
          <p:cNvPr id="6" name="Diagram 5"/>
          <p:cNvGraphicFramePr/>
          <p:nvPr>
            <p:extLst>
              <p:ext uri="{D42A27DB-BD31-4B8C-83A1-F6EECF244321}">
                <p14:modId xmlns:p14="http://schemas.microsoft.com/office/powerpoint/2010/main" val="631013361"/>
              </p:ext>
            </p:extLst>
          </p:nvPr>
        </p:nvGraphicFramePr>
        <p:xfrm>
          <a:off x="838200" y="1118311"/>
          <a:ext cx="7070782" cy="7017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11092548" y="1118311"/>
            <a:ext cx="755463" cy="523220"/>
          </a:xfrm>
          <a:prstGeom prst="rect">
            <a:avLst/>
          </a:prstGeom>
        </p:spPr>
        <p:txBody>
          <a:bodyPr wrap="none">
            <a:spAutoFit/>
          </a:bodyPr>
          <a:lstStyle/>
          <a:p>
            <a:pPr lvl="0"/>
            <a:r>
              <a:rPr lang="en-US" sz="2800" b="1" dirty="0" smtClean="0">
                <a:solidFill>
                  <a:srgbClr val="FF0000"/>
                </a:solidFill>
              </a:rPr>
              <a:t>LO3</a:t>
            </a:r>
            <a:endParaRPr lang="en-US" sz="2800" b="1" dirty="0">
              <a:solidFill>
                <a:prstClr val="black"/>
              </a:solidFill>
            </a:endParaRPr>
          </a:p>
        </p:txBody>
      </p:sp>
    </p:spTree>
    <p:extLst>
      <p:ext uri="{BB962C8B-B14F-4D97-AF65-F5344CB8AC3E}">
        <p14:creationId xmlns:p14="http://schemas.microsoft.com/office/powerpoint/2010/main" val="11190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65681435"/>
              </p:ext>
            </p:extLst>
          </p:nvPr>
        </p:nvGraphicFramePr>
        <p:xfrm>
          <a:off x="313509" y="1149531"/>
          <a:ext cx="11665131" cy="55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8"/>
          <a:stretch>
            <a:fillRect/>
          </a:stretch>
        </p:blipFill>
        <p:spPr>
          <a:xfrm>
            <a:off x="0" y="56240"/>
            <a:ext cx="12192000" cy="890291"/>
          </a:xfrm>
          <a:prstGeom prst="rect">
            <a:avLst/>
          </a:prstGeom>
        </p:spPr>
      </p:pic>
      <p:sp>
        <p:nvSpPr>
          <p:cNvPr id="3" name="Rectangle 2"/>
          <p:cNvSpPr/>
          <p:nvPr/>
        </p:nvSpPr>
        <p:spPr>
          <a:xfrm>
            <a:off x="11223177" y="887921"/>
            <a:ext cx="755463" cy="523220"/>
          </a:xfrm>
          <a:prstGeom prst="rect">
            <a:avLst/>
          </a:prstGeom>
        </p:spPr>
        <p:txBody>
          <a:bodyPr wrap="none">
            <a:spAutoFit/>
          </a:bodyPr>
          <a:lstStyle/>
          <a:p>
            <a:pPr lvl="0"/>
            <a:r>
              <a:rPr lang="en-US" sz="2800" b="1" dirty="0" smtClean="0">
                <a:solidFill>
                  <a:srgbClr val="FF0000"/>
                </a:solidFill>
              </a:rPr>
              <a:t>LO3</a:t>
            </a:r>
            <a:endParaRPr lang="en-US" sz="2800" b="1" dirty="0">
              <a:solidFill>
                <a:prstClr val="black"/>
              </a:solidFill>
            </a:endParaRPr>
          </a:p>
        </p:txBody>
      </p:sp>
    </p:spTree>
    <p:extLst>
      <p:ext uri="{BB962C8B-B14F-4D97-AF65-F5344CB8AC3E}">
        <p14:creationId xmlns:p14="http://schemas.microsoft.com/office/powerpoint/2010/main" val="324836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680161286"/>
              </p:ext>
            </p:extLst>
          </p:nvPr>
        </p:nvGraphicFramePr>
        <p:xfrm>
          <a:off x="576941" y="1515472"/>
          <a:ext cx="4857208" cy="3330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graphicFrame>
        <p:nvGraphicFramePr>
          <p:cNvPr id="10" name="Diagram 9"/>
          <p:cNvGraphicFramePr/>
          <p:nvPr>
            <p:extLst>
              <p:ext uri="{D42A27DB-BD31-4B8C-83A1-F6EECF244321}">
                <p14:modId xmlns:p14="http://schemas.microsoft.com/office/powerpoint/2010/main" val="2539782795"/>
              </p:ext>
            </p:extLst>
          </p:nvPr>
        </p:nvGraphicFramePr>
        <p:xfrm>
          <a:off x="4911634" y="5409550"/>
          <a:ext cx="2181497" cy="12394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1526510920"/>
              </p:ext>
            </p:extLst>
          </p:nvPr>
        </p:nvGraphicFramePr>
        <p:xfrm>
          <a:off x="6266499" y="1509762"/>
          <a:ext cx="5254942" cy="33365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Rectangle 2"/>
          <p:cNvSpPr/>
          <p:nvPr/>
        </p:nvSpPr>
        <p:spPr>
          <a:xfrm>
            <a:off x="11143709" y="986542"/>
            <a:ext cx="755463" cy="523220"/>
          </a:xfrm>
          <a:prstGeom prst="rect">
            <a:avLst/>
          </a:prstGeom>
        </p:spPr>
        <p:txBody>
          <a:bodyPr wrap="none">
            <a:spAutoFit/>
          </a:bodyPr>
          <a:lstStyle/>
          <a:p>
            <a:pPr lvl="0"/>
            <a:r>
              <a:rPr lang="en-US" sz="2800" b="1" dirty="0" smtClean="0">
                <a:solidFill>
                  <a:srgbClr val="FF0000"/>
                </a:solidFill>
              </a:rPr>
              <a:t>LO3</a:t>
            </a:r>
            <a:endParaRPr lang="en-US" sz="2800" b="1" dirty="0">
              <a:solidFill>
                <a:prstClr val="black"/>
              </a:solidFill>
            </a:endParaRPr>
          </a:p>
        </p:txBody>
      </p:sp>
    </p:spTree>
    <p:extLst>
      <p:ext uri="{BB962C8B-B14F-4D97-AF65-F5344CB8AC3E}">
        <p14:creationId xmlns:p14="http://schemas.microsoft.com/office/powerpoint/2010/main" val="22325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490497913"/>
              </p:ext>
            </p:extLst>
          </p:nvPr>
        </p:nvGraphicFramePr>
        <p:xfrm>
          <a:off x="261257" y="1449977"/>
          <a:ext cx="11092543" cy="4726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17052"/>
            <a:ext cx="12192000" cy="890291"/>
          </a:xfrm>
          <a:prstGeom prst="rect">
            <a:avLst/>
          </a:prstGeom>
        </p:spPr>
      </p:pic>
      <p:sp>
        <p:nvSpPr>
          <p:cNvPr id="2" name="Rectangle 1"/>
          <p:cNvSpPr/>
          <p:nvPr/>
        </p:nvSpPr>
        <p:spPr>
          <a:xfrm>
            <a:off x="10976068" y="1077332"/>
            <a:ext cx="755463" cy="523220"/>
          </a:xfrm>
          <a:prstGeom prst="rect">
            <a:avLst/>
          </a:prstGeom>
        </p:spPr>
        <p:txBody>
          <a:bodyPr wrap="none">
            <a:spAutoFit/>
          </a:bodyPr>
          <a:lstStyle/>
          <a:p>
            <a:pPr lvl="0"/>
            <a:r>
              <a:rPr lang="en-US" sz="2800" b="1" dirty="0" smtClean="0">
                <a:solidFill>
                  <a:srgbClr val="FF0000"/>
                </a:solidFill>
              </a:rPr>
              <a:t>LO3</a:t>
            </a:r>
            <a:endParaRPr lang="en-US" sz="2800" b="1" dirty="0">
              <a:solidFill>
                <a:prstClr val="black"/>
              </a:solidFill>
            </a:endParaRPr>
          </a:p>
        </p:txBody>
      </p:sp>
    </p:spTree>
    <p:extLst>
      <p:ext uri="{BB962C8B-B14F-4D97-AF65-F5344CB8AC3E}">
        <p14:creationId xmlns:p14="http://schemas.microsoft.com/office/powerpoint/2010/main" val="23123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55783144"/>
              </p:ext>
            </p:extLst>
          </p:nvPr>
        </p:nvGraphicFramePr>
        <p:xfrm>
          <a:off x="315144" y="832707"/>
          <a:ext cx="8868046" cy="75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553126275"/>
              </p:ext>
            </p:extLst>
          </p:nvPr>
        </p:nvGraphicFramePr>
        <p:xfrm>
          <a:off x="261258" y="1667950"/>
          <a:ext cx="8647611" cy="49287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3600570233"/>
              </p:ext>
            </p:extLst>
          </p:nvPr>
        </p:nvGraphicFramePr>
        <p:xfrm>
          <a:off x="9183189" y="2272937"/>
          <a:ext cx="4119154" cy="24688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Rectangle 1"/>
          <p:cNvSpPr/>
          <p:nvPr/>
        </p:nvSpPr>
        <p:spPr>
          <a:xfrm>
            <a:off x="10976068" y="309487"/>
            <a:ext cx="755463" cy="523220"/>
          </a:xfrm>
          <a:prstGeom prst="rect">
            <a:avLst/>
          </a:prstGeom>
        </p:spPr>
        <p:txBody>
          <a:bodyPr wrap="none">
            <a:spAutoFit/>
          </a:bodyPr>
          <a:lstStyle/>
          <a:p>
            <a:pPr lvl="0"/>
            <a:r>
              <a:rPr lang="en-US" sz="2800" b="1" dirty="0" smtClean="0">
                <a:solidFill>
                  <a:srgbClr val="FF0000"/>
                </a:solidFill>
              </a:rPr>
              <a:t>LO3</a:t>
            </a:r>
            <a:endParaRPr lang="en-US" sz="2800" b="1" dirty="0">
              <a:solidFill>
                <a:prstClr val="black"/>
              </a:solidFill>
            </a:endParaRPr>
          </a:p>
        </p:txBody>
      </p:sp>
      <p:pic>
        <p:nvPicPr>
          <p:cNvPr id="6" name="صورة 1">
            <a:extLst>
              <a:ext uri="{FF2B5EF4-FFF2-40B4-BE49-F238E27FC236}">
                <a16:creationId xmlns:a16="http://schemas.microsoft.com/office/drawing/2014/main" id="{647439AB-54B6-4A17-96F5-91DBFD161EF5}"/>
              </a:ext>
            </a:extLst>
          </p:cNvPr>
          <p:cNvPicPr>
            <a:picLocks noChangeAspect="1"/>
          </p:cNvPicPr>
          <p:nvPr/>
        </p:nvPicPr>
        <p:blipFill>
          <a:blip r:embed="rId17"/>
          <a:stretch>
            <a:fillRect/>
          </a:stretch>
        </p:blipFill>
        <p:spPr>
          <a:xfrm>
            <a:off x="0" y="-162918"/>
            <a:ext cx="12192000" cy="890291"/>
          </a:xfrm>
          <a:prstGeom prst="rect">
            <a:avLst/>
          </a:prstGeom>
        </p:spPr>
      </p:pic>
    </p:spTree>
    <p:extLst>
      <p:ext uri="{BB962C8B-B14F-4D97-AF65-F5344CB8AC3E}">
        <p14:creationId xmlns:p14="http://schemas.microsoft.com/office/powerpoint/2010/main" val="286440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graphicEl>
                                              <a:dgm id="{C138236C-C4AC-439E-B3D8-47FECDBB758C}"/>
                                            </p:graphicEl>
                                          </p:spTgt>
                                        </p:tgtEl>
                                        <p:attrNameLst>
                                          <p:attrName>style.color</p:attrName>
                                        </p:attrNameLst>
                                      </p:cBhvr>
                                      <p:by>
                                        <p:hsl h="0" s="12549" l="25098"/>
                                      </p:by>
                                    </p:animClr>
                                    <p:animClr clrSpc="hsl" dir="cw">
                                      <p:cBhvr>
                                        <p:cTn id="7" dur="500" fill="hold"/>
                                        <p:tgtEl>
                                          <p:spTgt spid="5">
                                            <p:graphicEl>
                                              <a:dgm id="{C138236C-C4AC-439E-B3D8-47FECDBB758C}"/>
                                            </p:graphicEl>
                                          </p:spTgt>
                                        </p:tgtEl>
                                        <p:attrNameLst>
                                          <p:attrName>fillcolor</p:attrName>
                                        </p:attrNameLst>
                                      </p:cBhvr>
                                      <p:by>
                                        <p:hsl h="0" s="12549" l="25098"/>
                                      </p:by>
                                    </p:animClr>
                                    <p:animClr clrSpc="hsl" dir="cw">
                                      <p:cBhvr>
                                        <p:cTn id="8" dur="500" fill="hold"/>
                                        <p:tgtEl>
                                          <p:spTgt spid="5">
                                            <p:graphicEl>
                                              <a:dgm id="{C138236C-C4AC-439E-B3D8-47FECDBB758C}"/>
                                            </p:graphicEl>
                                          </p:spTgt>
                                        </p:tgtEl>
                                        <p:attrNameLst>
                                          <p:attrName>stroke.color</p:attrName>
                                        </p:attrNameLst>
                                      </p:cBhvr>
                                      <p:by>
                                        <p:hsl h="0" s="12549" l="25098"/>
                                      </p:by>
                                    </p:animClr>
                                    <p:set>
                                      <p:cBhvr>
                                        <p:cTn id="9" dur="500" fill="hold"/>
                                        <p:tgtEl>
                                          <p:spTgt spid="5">
                                            <p:graphicEl>
                                              <a:dgm id="{C138236C-C4AC-439E-B3D8-47FECDBB758C}"/>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7" grpId="0">
        <p:bldAsOne/>
      </p:bldGraphic>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91623330"/>
              </p:ext>
            </p:extLst>
          </p:nvPr>
        </p:nvGraphicFramePr>
        <p:xfrm>
          <a:off x="876299" y="2580111"/>
          <a:ext cx="10439401" cy="193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spTree>
    <p:extLst>
      <p:ext uri="{BB962C8B-B14F-4D97-AF65-F5344CB8AC3E}">
        <p14:creationId xmlns:p14="http://schemas.microsoft.com/office/powerpoint/2010/main" val="316233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044439A-A7D9-42DD-BD5B-7AB96FB62825}"/>
              </a:ext>
            </a:extLst>
          </p:cNvPr>
          <p:cNvGraphicFramePr>
            <a:graphicFrameLocks noGrp="1"/>
          </p:cNvGraphicFramePr>
          <p:nvPr>
            <p:ph idx="1"/>
            <p:extLst>
              <p:ext uri="{D42A27DB-BD31-4B8C-83A1-F6EECF244321}">
                <p14:modId xmlns:p14="http://schemas.microsoft.com/office/powerpoint/2010/main" val="1258082941"/>
              </p:ext>
            </p:extLst>
          </p:nvPr>
        </p:nvGraphicFramePr>
        <p:xfrm>
          <a:off x="278295" y="1179442"/>
          <a:ext cx="11675165" cy="5512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393434A8-6903-4D83-9D22-958C4CC74350}"/>
              </a:ext>
            </a:extLst>
          </p:cNvPr>
          <p:cNvPicPr>
            <a:picLocks noChangeAspect="1"/>
          </p:cNvPicPr>
          <p:nvPr/>
        </p:nvPicPr>
        <p:blipFill>
          <a:blip r:embed="rId7"/>
          <a:stretch>
            <a:fillRect/>
          </a:stretch>
        </p:blipFill>
        <p:spPr>
          <a:xfrm>
            <a:off x="0" y="56240"/>
            <a:ext cx="12192000" cy="890291"/>
          </a:xfrm>
          <a:prstGeom prst="rect">
            <a:avLst/>
          </a:prstGeom>
        </p:spPr>
      </p:pic>
      <p:sp>
        <p:nvSpPr>
          <p:cNvPr id="2" name="Rectangle 1"/>
          <p:cNvSpPr/>
          <p:nvPr/>
        </p:nvSpPr>
        <p:spPr>
          <a:xfrm>
            <a:off x="11197997" y="946531"/>
            <a:ext cx="755463" cy="523220"/>
          </a:xfrm>
          <a:prstGeom prst="rect">
            <a:avLst/>
          </a:prstGeom>
        </p:spPr>
        <p:txBody>
          <a:bodyPr wrap="none">
            <a:spAutoFit/>
          </a:bodyPr>
          <a:lstStyle/>
          <a:p>
            <a:pPr lvl="0"/>
            <a:r>
              <a:rPr lang="en-US" sz="2800" b="1" dirty="0" smtClean="0">
                <a:solidFill>
                  <a:srgbClr val="FF0000"/>
                </a:solidFill>
              </a:rPr>
              <a:t>LO4</a:t>
            </a:r>
            <a:endParaRPr lang="en-US" sz="2800" b="1" dirty="0">
              <a:solidFill>
                <a:prstClr val="black"/>
              </a:solidFill>
            </a:endParaRPr>
          </a:p>
        </p:txBody>
      </p:sp>
    </p:spTree>
    <p:extLst>
      <p:ext uri="{BB962C8B-B14F-4D97-AF65-F5344CB8AC3E}">
        <p14:creationId xmlns:p14="http://schemas.microsoft.com/office/powerpoint/2010/main" val="42251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31E2065-D89C-4249-8F08-41E429237898}"/>
              </a:ext>
            </a:extLst>
          </p:cNvPr>
          <p:cNvGraphicFramePr>
            <a:graphicFrameLocks noGrp="1"/>
          </p:cNvGraphicFramePr>
          <p:nvPr>
            <p:ph idx="1"/>
            <p:extLst>
              <p:ext uri="{D42A27DB-BD31-4B8C-83A1-F6EECF244321}">
                <p14:modId xmlns:p14="http://schemas.microsoft.com/office/powerpoint/2010/main" val="3567954197"/>
              </p:ext>
            </p:extLst>
          </p:nvPr>
        </p:nvGraphicFramePr>
        <p:xfrm>
          <a:off x="172277" y="1073426"/>
          <a:ext cx="11820939" cy="572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sp>
        <p:nvSpPr>
          <p:cNvPr id="2" name="Rectangle 1"/>
          <p:cNvSpPr/>
          <p:nvPr/>
        </p:nvSpPr>
        <p:spPr>
          <a:xfrm>
            <a:off x="11237753" y="946531"/>
            <a:ext cx="755463" cy="523220"/>
          </a:xfrm>
          <a:prstGeom prst="rect">
            <a:avLst/>
          </a:prstGeom>
        </p:spPr>
        <p:txBody>
          <a:bodyPr wrap="none">
            <a:spAutoFit/>
          </a:bodyPr>
          <a:lstStyle/>
          <a:p>
            <a:pPr lvl="0"/>
            <a:r>
              <a:rPr lang="en-US" sz="2800" b="1" dirty="0" smtClean="0">
                <a:solidFill>
                  <a:srgbClr val="FF0000"/>
                </a:solidFill>
              </a:rPr>
              <a:t>LO4</a:t>
            </a:r>
            <a:endParaRPr lang="en-US" sz="2800" b="1" dirty="0">
              <a:solidFill>
                <a:prstClr val="black"/>
              </a:solidFill>
            </a:endParaRPr>
          </a:p>
        </p:txBody>
      </p:sp>
    </p:spTree>
    <p:extLst>
      <p:ext uri="{BB962C8B-B14F-4D97-AF65-F5344CB8AC3E}">
        <p14:creationId xmlns:p14="http://schemas.microsoft.com/office/powerpoint/2010/main" val="285420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663405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spTree>
    <p:extLst>
      <p:ext uri="{BB962C8B-B14F-4D97-AF65-F5344CB8AC3E}">
        <p14:creationId xmlns:p14="http://schemas.microsoft.com/office/powerpoint/2010/main" val="4169689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37354165"/>
              </p:ext>
            </p:extLst>
          </p:nvPr>
        </p:nvGraphicFramePr>
        <p:xfrm>
          <a:off x="394063" y="1159418"/>
          <a:ext cx="11662954" cy="5489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sp>
        <p:nvSpPr>
          <p:cNvPr id="2" name="Rectangle 1"/>
          <p:cNvSpPr/>
          <p:nvPr/>
        </p:nvSpPr>
        <p:spPr>
          <a:xfrm>
            <a:off x="10776857" y="946531"/>
            <a:ext cx="1058092" cy="523220"/>
          </a:xfrm>
          <a:prstGeom prst="rect">
            <a:avLst/>
          </a:prstGeom>
        </p:spPr>
        <p:txBody>
          <a:bodyPr wrap="square">
            <a:spAutoFit/>
          </a:bodyPr>
          <a:lstStyle/>
          <a:p>
            <a:r>
              <a:rPr lang="en-US" sz="2800" b="1" dirty="0">
                <a:solidFill>
                  <a:srgbClr val="FF0000"/>
                </a:solidFill>
              </a:rPr>
              <a:t>LO1</a:t>
            </a:r>
            <a:endParaRPr lang="en-US" sz="2800" b="1" dirty="0"/>
          </a:p>
        </p:txBody>
      </p:sp>
    </p:spTree>
    <p:extLst>
      <p:ext uri="{BB962C8B-B14F-4D97-AF65-F5344CB8AC3E}">
        <p14:creationId xmlns:p14="http://schemas.microsoft.com/office/powerpoint/2010/main" val="186738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1237796"/>
            <a:ext cx="10515600" cy="4935394"/>
          </a:xfrm>
        </p:spPr>
        <p:txBody>
          <a:bodyPr>
            <a:normAutofit lnSpcReduction="10000"/>
          </a:bodyPr>
          <a:lstStyle/>
          <a:p>
            <a:pPr>
              <a:lnSpc>
                <a:spcPct val="100000"/>
              </a:lnSpc>
            </a:pPr>
            <a:r>
              <a:rPr lang="en-US" dirty="0"/>
              <a:t>The removal of core lipids from lipoprotein particles makes them unstable as the ratio of surface to core lipids </a:t>
            </a:r>
            <a:r>
              <a:rPr lang="en-US" dirty="0" smtClean="0"/>
              <a:t>increases. Stability </a:t>
            </a:r>
            <a:r>
              <a:rPr lang="en-US" dirty="0"/>
              <a:t>can be restored if some of the surface lipid is converted to core lipid.</a:t>
            </a:r>
          </a:p>
          <a:p>
            <a:pPr>
              <a:lnSpc>
                <a:spcPct val="100000"/>
              </a:lnSpc>
            </a:pPr>
            <a:endParaRPr lang="en-US" dirty="0"/>
          </a:p>
          <a:p>
            <a:pPr>
              <a:lnSpc>
                <a:spcPct val="100000"/>
              </a:lnSpc>
            </a:pPr>
            <a:r>
              <a:rPr lang="en-US" dirty="0"/>
              <a:t>This is achieved by the enzyme LCAT which is important both in the formation of lipoprotein particles and in maintaining their structure.</a:t>
            </a:r>
          </a:p>
          <a:p>
            <a:pPr>
              <a:lnSpc>
                <a:spcPct val="100000"/>
              </a:lnSpc>
            </a:pPr>
            <a:endParaRPr lang="en-US" dirty="0"/>
          </a:p>
          <a:p>
            <a:pPr>
              <a:lnSpc>
                <a:spcPct val="100000"/>
              </a:lnSpc>
            </a:pPr>
            <a:r>
              <a:rPr lang="en-US" dirty="0"/>
              <a:t>Deficiency of the enzyme results in unstable lipoproteins of abnormal structure and a general failure in the lipid transport processes. Lipid deposits occur in many tissues and atherosclerosis is a serious problem</a:t>
            </a:r>
          </a:p>
        </p:txBody>
      </p:sp>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2"/>
          <a:stretch>
            <a:fillRect/>
          </a:stretch>
        </p:blipFill>
        <p:spPr>
          <a:xfrm>
            <a:off x="0" y="56240"/>
            <a:ext cx="12192000" cy="890291"/>
          </a:xfrm>
          <a:prstGeom prst="rect">
            <a:avLst/>
          </a:prstGeom>
        </p:spPr>
      </p:pic>
      <p:sp>
        <p:nvSpPr>
          <p:cNvPr id="2" name="Rectangle 1"/>
          <p:cNvSpPr/>
          <p:nvPr/>
        </p:nvSpPr>
        <p:spPr>
          <a:xfrm>
            <a:off x="11079480" y="976186"/>
            <a:ext cx="755463" cy="523220"/>
          </a:xfrm>
          <a:prstGeom prst="rect">
            <a:avLst/>
          </a:prstGeom>
        </p:spPr>
        <p:txBody>
          <a:bodyPr wrap="none">
            <a:spAutoFit/>
          </a:bodyPr>
          <a:lstStyle/>
          <a:p>
            <a:pPr lvl="0"/>
            <a:r>
              <a:rPr lang="en-US" sz="2800" b="1" dirty="0" smtClean="0">
                <a:solidFill>
                  <a:srgbClr val="FF0000"/>
                </a:solidFill>
              </a:rPr>
              <a:t>LO4</a:t>
            </a:r>
            <a:endParaRPr lang="en-US" sz="2800" b="1" dirty="0">
              <a:solidFill>
                <a:prstClr val="black"/>
              </a:solidFill>
            </a:endParaRPr>
          </a:p>
        </p:txBody>
      </p:sp>
    </p:spTree>
    <p:extLst>
      <p:ext uri="{BB962C8B-B14F-4D97-AF65-F5344CB8AC3E}">
        <p14:creationId xmlns:p14="http://schemas.microsoft.com/office/powerpoint/2010/main" val="1662492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2772" y="1116669"/>
            <a:ext cx="11434611" cy="5519262"/>
          </a:xfrm>
          <a:prstGeom prst="rect">
            <a:avLst/>
          </a:prstGeom>
        </p:spPr>
      </p:pic>
      <p:pic>
        <p:nvPicPr>
          <p:cNvPr id="7" name="صورة 1">
            <a:extLst>
              <a:ext uri="{FF2B5EF4-FFF2-40B4-BE49-F238E27FC236}">
                <a16:creationId xmlns:a16="http://schemas.microsoft.com/office/drawing/2014/main" id="{647439AB-54B6-4A17-96F5-91DBFD161EF5}"/>
              </a:ext>
            </a:extLst>
          </p:cNvPr>
          <p:cNvPicPr>
            <a:picLocks noChangeAspect="1"/>
          </p:cNvPicPr>
          <p:nvPr/>
        </p:nvPicPr>
        <p:blipFill>
          <a:blip r:embed="rId3"/>
          <a:stretch>
            <a:fillRect/>
          </a:stretch>
        </p:blipFill>
        <p:spPr>
          <a:xfrm>
            <a:off x="0" y="0"/>
            <a:ext cx="12192000" cy="890291"/>
          </a:xfrm>
          <a:prstGeom prst="rect">
            <a:avLst/>
          </a:prstGeom>
        </p:spPr>
      </p:pic>
      <p:sp>
        <p:nvSpPr>
          <p:cNvPr id="2" name="Rectangle 1"/>
          <p:cNvSpPr/>
          <p:nvPr/>
        </p:nvSpPr>
        <p:spPr>
          <a:xfrm>
            <a:off x="11339651" y="890291"/>
            <a:ext cx="755463" cy="523220"/>
          </a:xfrm>
          <a:prstGeom prst="rect">
            <a:avLst/>
          </a:prstGeom>
        </p:spPr>
        <p:txBody>
          <a:bodyPr wrap="none">
            <a:spAutoFit/>
          </a:bodyPr>
          <a:lstStyle/>
          <a:p>
            <a:pPr lvl="0"/>
            <a:r>
              <a:rPr lang="en-US" sz="2800" b="1" dirty="0" smtClean="0">
                <a:solidFill>
                  <a:srgbClr val="FF0000"/>
                </a:solidFill>
              </a:rPr>
              <a:t>LO4</a:t>
            </a:r>
            <a:endParaRPr lang="en-US" sz="2800" b="1" dirty="0">
              <a:solidFill>
                <a:prstClr val="black"/>
              </a:solidFill>
            </a:endParaRPr>
          </a:p>
        </p:txBody>
      </p:sp>
    </p:spTree>
    <p:extLst>
      <p:ext uri="{BB962C8B-B14F-4D97-AF65-F5344CB8AC3E}">
        <p14:creationId xmlns:p14="http://schemas.microsoft.com/office/powerpoint/2010/main" val="2689322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85893"/>
            <a:ext cx="11488345" cy="5207866"/>
          </a:xfrm>
          <a:prstGeom prst="rect">
            <a:avLst/>
          </a:prstGeom>
        </p:spPr>
      </p:pic>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3"/>
          <a:stretch>
            <a:fillRect/>
          </a:stretch>
        </p:blipFill>
        <p:spPr>
          <a:xfrm>
            <a:off x="0" y="0"/>
            <a:ext cx="12192000" cy="890291"/>
          </a:xfrm>
          <a:prstGeom prst="rect">
            <a:avLst/>
          </a:prstGeom>
        </p:spPr>
      </p:pic>
      <p:sp>
        <p:nvSpPr>
          <p:cNvPr id="2" name="Rectangle 1"/>
          <p:cNvSpPr/>
          <p:nvPr/>
        </p:nvSpPr>
        <p:spPr>
          <a:xfrm>
            <a:off x="11276514" y="985893"/>
            <a:ext cx="755463" cy="523220"/>
          </a:xfrm>
          <a:prstGeom prst="rect">
            <a:avLst/>
          </a:prstGeom>
        </p:spPr>
        <p:txBody>
          <a:bodyPr wrap="none">
            <a:spAutoFit/>
          </a:bodyPr>
          <a:lstStyle/>
          <a:p>
            <a:pPr lvl="0"/>
            <a:r>
              <a:rPr lang="en-US" sz="2800" b="1" dirty="0" smtClean="0">
                <a:solidFill>
                  <a:srgbClr val="FF0000"/>
                </a:solidFill>
              </a:rPr>
              <a:t>LO4</a:t>
            </a:r>
            <a:endParaRPr lang="en-US" sz="2800" b="1" dirty="0">
              <a:solidFill>
                <a:prstClr val="black"/>
              </a:solidFill>
            </a:endParaRPr>
          </a:p>
        </p:txBody>
      </p:sp>
      <p:sp>
        <p:nvSpPr>
          <p:cNvPr id="6" name="Rectangle 5"/>
          <p:cNvSpPr/>
          <p:nvPr/>
        </p:nvSpPr>
        <p:spPr>
          <a:xfrm>
            <a:off x="339211" y="6193759"/>
            <a:ext cx="4159047" cy="41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Endogenous pathway of lipid metabolism</a:t>
            </a:r>
            <a:endParaRPr lang="en-US" dirty="0"/>
          </a:p>
        </p:txBody>
      </p:sp>
    </p:spTree>
    <p:extLst>
      <p:ext uri="{BB962C8B-B14F-4D97-AF65-F5344CB8AC3E}">
        <p14:creationId xmlns:p14="http://schemas.microsoft.com/office/powerpoint/2010/main" val="244060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9BD6B43-B862-4C6F-AFD8-C33B06B48A8B}"/>
              </a:ext>
            </a:extLst>
          </p:cNvPr>
          <p:cNvGraphicFramePr>
            <a:graphicFrameLocks noGrp="1"/>
          </p:cNvGraphicFramePr>
          <p:nvPr>
            <p:ph idx="1"/>
            <p:extLst>
              <p:ext uri="{D42A27DB-BD31-4B8C-83A1-F6EECF244321}">
                <p14:modId xmlns:p14="http://schemas.microsoft.com/office/powerpoint/2010/main" val="4230309731"/>
              </p:ext>
            </p:extLst>
          </p:nvPr>
        </p:nvGraphicFramePr>
        <p:xfrm>
          <a:off x="838200" y="1391478"/>
          <a:ext cx="10515600" cy="5088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0"/>
            <a:ext cx="12192000" cy="890291"/>
          </a:xfrm>
          <a:prstGeom prst="rect">
            <a:avLst/>
          </a:prstGeom>
        </p:spPr>
      </p:pic>
    </p:spTree>
    <p:extLst>
      <p:ext uri="{BB962C8B-B14F-4D97-AF65-F5344CB8AC3E}">
        <p14:creationId xmlns:p14="http://schemas.microsoft.com/office/powerpoint/2010/main" val="30230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9530DD5B-8274-4289-AEFB-F760F5128ADF}"/>
                                            </p:graphicEl>
                                          </p:spTgt>
                                        </p:tgtEl>
                                        <p:attrNameLst>
                                          <p:attrName>style.visibility</p:attrName>
                                        </p:attrNameLst>
                                      </p:cBhvr>
                                      <p:to>
                                        <p:strVal val="visible"/>
                                      </p:to>
                                    </p:set>
                                    <p:animEffect transition="in" filter="wipe(down)">
                                      <p:cBhvr>
                                        <p:cTn id="7" dur="580">
                                          <p:stCondLst>
                                            <p:cond delay="0"/>
                                          </p:stCondLst>
                                        </p:cTn>
                                        <p:tgtEl>
                                          <p:spTgt spid="5">
                                            <p:graphicEl>
                                              <a:dgm id="{9530DD5B-8274-4289-AEFB-F760F5128ADF}"/>
                                            </p:graphicEl>
                                          </p:spTgt>
                                        </p:tgtEl>
                                      </p:cBhvr>
                                    </p:animEffect>
                                    <p:anim calcmode="lin" valueType="num">
                                      <p:cBhvr>
                                        <p:cTn id="8" dur="1822" tmFilter="0,0; 0.14,0.36; 0.43,0.73; 0.71,0.91; 1.0,1.0">
                                          <p:stCondLst>
                                            <p:cond delay="0"/>
                                          </p:stCondLst>
                                        </p:cTn>
                                        <p:tgtEl>
                                          <p:spTgt spid="5">
                                            <p:graphicEl>
                                              <a:dgm id="{9530DD5B-8274-4289-AEFB-F760F5128ADF}"/>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9530DD5B-8274-4289-AEFB-F760F5128ADF}"/>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9530DD5B-8274-4289-AEFB-F760F5128ADF}"/>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9530DD5B-8274-4289-AEFB-F760F5128ADF}"/>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9530DD5B-8274-4289-AEFB-F760F5128ADF}"/>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9530DD5B-8274-4289-AEFB-F760F5128ADF}"/>
                                            </p:graphicEl>
                                          </p:spTgt>
                                        </p:tgtEl>
                                      </p:cBhvr>
                                      <p:to x="100000" y="60000"/>
                                    </p:animScale>
                                    <p:animScale>
                                      <p:cBhvr>
                                        <p:cTn id="14" dur="166" decel="50000">
                                          <p:stCondLst>
                                            <p:cond delay="676"/>
                                          </p:stCondLst>
                                        </p:cTn>
                                        <p:tgtEl>
                                          <p:spTgt spid="5">
                                            <p:graphicEl>
                                              <a:dgm id="{9530DD5B-8274-4289-AEFB-F760F5128ADF}"/>
                                            </p:graphicEl>
                                          </p:spTgt>
                                        </p:tgtEl>
                                      </p:cBhvr>
                                      <p:to x="100000" y="100000"/>
                                    </p:animScale>
                                    <p:animScale>
                                      <p:cBhvr>
                                        <p:cTn id="15" dur="26">
                                          <p:stCondLst>
                                            <p:cond delay="1312"/>
                                          </p:stCondLst>
                                        </p:cTn>
                                        <p:tgtEl>
                                          <p:spTgt spid="5">
                                            <p:graphicEl>
                                              <a:dgm id="{9530DD5B-8274-4289-AEFB-F760F5128ADF}"/>
                                            </p:graphicEl>
                                          </p:spTgt>
                                        </p:tgtEl>
                                      </p:cBhvr>
                                      <p:to x="100000" y="80000"/>
                                    </p:animScale>
                                    <p:animScale>
                                      <p:cBhvr>
                                        <p:cTn id="16" dur="166" decel="50000">
                                          <p:stCondLst>
                                            <p:cond delay="1338"/>
                                          </p:stCondLst>
                                        </p:cTn>
                                        <p:tgtEl>
                                          <p:spTgt spid="5">
                                            <p:graphicEl>
                                              <a:dgm id="{9530DD5B-8274-4289-AEFB-F760F5128ADF}"/>
                                            </p:graphicEl>
                                          </p:spTgt>
                                        </p:tgtEl>
                                      </p:cBhvr>
                                      <p:to x="100000" y="100000"/>
                                    </p:animScale>
                                    <p:animScale>
                                      <p:cBhvr>
                                        <p:cTn id="17" dur="26">
                                          <p:stCondLst>
                                            <p:cond delay="1642"/>
                                          </p:stCondLst>
                                        </p:cTn>
                                        <p:tgtEl>
                                          <p:spTgt spid="5">
                                            <p:graphicEl>
                                              <a:dgm id="{9530DD5B-8274-4289-AEFB-F760F5128ADF}"/>
                                            </p:graphicEl>
                                          </p:spTgt>
                                        </p:tgtEl>
                                      </p:cBhvr>
                                      <p:to x="100000" y="90000"/>
                                    </p:animScale>
                                    <p:animScale>
                                      <p:cBhvr>
                                        <p:cTn id="18" dur="166" decel="50000">
                                          <p:stCondLst>
                                            <p:cond delay="1668"/>
                                          </p:stCondLst>
                                        </p:cTn>
                                        <p:tgtEl>
                                          <p:spTgt spid="5">
                                            <p:graphicEl>
                                              <a:dgm id="{9530DD5B-8274-4289-AEFB-F760F5128ADF}"/>
                                            </p:graphicEl>
                                          </p:spTgt>
                                        </p:tgtEl>
                                      </p:cBhvr>
                                      <p:to x="100000" y="100000"/>
                                    </p:animScale>
                                    <p:animScale>
                                      <p:cBhvr>
                                        <p:cTn id="19" dur="26">
                                          <p:stCondLst>
                                            <p:cond delay="1808"/>
                                          </p:stCondLst>
                                        </p:cTn>
                                        <p:tgtEl>
                                          <p:spTgt spid="5">
                                            <p:graphicEl>
                                              <a:dgm id="{9530DD5B-8274-4289-AEFB-F760F5128ADF}"/>
                                            </p:graphicEl>
                                          </p:spTgt>
                                        </p:tgtEl>
                                      </p:cBhvr>
                                      <p:to x="100000" y="95000"/>
                                    </p:animScale>
                                    <p:animScale>
                                      <p:cBhvr>
                                        <p:cTn id="20" dur="166" decel="50000">
                                          <p:stCondLst>
                                            <p:cond delay="1834"/>
                                          </p:stCondLst>
                                        </p:cTn>
                                        <p:tgtEl>
                                          <p:spTgt spid="5">
                                            <p:graphicEl>
                                              <a:dgm id="{9530DD5B-8274-4289-AEFB-F760F5128ADF}"/>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graphicEl>
                                              <a:dgm id="{6719E669-0EA6-405E-A58E-B3EA4E28141A}"/>
                                            </p:graphicEl>
                                          </p:spTgt>
                                        </p:tgtEl>
                                        <p:attrNameLst>
                                          <p:attrName>style.visibility</p:attrName>
                                        </p:attrNameLst>
                                      </p:cBhvr>
                                      <p:to>
                                        <p:strVal val="visible"/>
                                      </p:to>
                                    </p:set>
                                    <p:animEffect transition="in" filter="wipe(down)">
                                      <p:cBhvr>
                                        <p:cTn id="23" dur="580">
                                          <p:stCondLst>
                                            <p:cond delay="0"/>
                                          </p:stCondLst>
                                        </p:cTn>
                                        <p:tgtEl>
                                          <p:spTgt spid="5">
                                            <p:graphicEl>
                                              <a:dgm id="{6719E669-0EA6-405E-A58E-B3EA4E28141A}"/>
                                            </p:graphicEl>
                                          </p:spTgt>
                                        </p:tgtEl>
                                      </p:cBhvr>
                                    </p:animEffect>
                                    <p:anim calcmode="lin" valueType="num">
                                      <p:cBhvr>
                                        <p:cTn id="24" dur="1822" tmFilter="0,0; 0.14,0.36; 0.43,0.73; 0.71,0.91; 1.0,1.0">
                                          <p:stCondLst>
                                            <p:cond delay="0"/>
                                          </p:stCondLst>
                                        </p:cTn>
                                        <p:tgtEl>
                                          <p:spTgt spid="5">
                                            <p:graphicEl>
                                              <a:dgm id="{6719E669-0EA6-405E-A58E-B3EA4E28141A}"/>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graphicEl>
                                              <a:dgm id="{6719E669-0EA6-405E-A58E-B3EA4E28141A}"/>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graphicEl>
                                              <a:dgm id="{6719E669-0EA6-405E-A58E-B3EA4E28141A}"/>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graphicEl>
                                              <a:dgm id="{6719E669-0EA6-405E-A58E-B3EA4E28141A}"/>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graphicEl>
                                              <a:dgm id="{6719E669-0EA6-405E-A58E-B3EA4E28141A}"/>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graphicEl>
                                              <a:dgm id="{6719E669-0EA6-405E-A58E-B3EA4E28141A}"/>
                                            </p:graphicEl>
                                          </p:spTgt>
                                        </p:tgtEl>
                                      </p:cBhvr>
                                      <p:to x="100000" y="60000"/>
                                    </p:animScale>
                                    <p:animScale>
                                      <p:cBhvr>
                                        <p:cTn id="30" dur="166" decel="50000">
                                          <p:stCondLst>
                                            <p:cond delay="676"/>
                                          </p:stCondLst>
                                        </p:cTn>
                                        <p:tgtEl>
                                          <p:spTgt spid="5">
                                            <p:graphicEl>
                                              <a:dgm id="{6719E669-0EA6-405E-A58E-B3EA4E28141A}"/>
                                            </p:graphicEl>
                                          </p:spTgt>
                                        </p:tgtEl>
                                      </p:cBhvr>
                                      <p:to x="100000" y="100000"/>
                                    </p:animScale>
                                    <p:animScale>
                                      <p:cBhvr>
                                        <p:cTn id="31" dur="26">
                                          <p:stCondLst>
                                            <p:cond delay="1312"/>
                                          </p:stCondLst>
                                        </p:cTn>
                                        <p:tgtEl>
                                          <p:spTgt spid="5">
                                            <p:graphicEl>
                                              <a:dgm id="{6719E669-0EA6-405E-A58E-B3EA4E28141A}"/>
                                            </p:graphicEl>
                                          </p:spTgt>
                                        </p:tgtEl>
                                      </p:cBhvr>
                                      <p:to x="100000" y="80000"/>
                                    </p:animScale>
                                    <p:animScale>
                                      <p:cBhvr>
                                        <p:cTn id="32" dur="166" decel="50000">
                                          <p:stCondLst>
                                            <p:cond delay="1338"/>
                                          </p:stCondLst>
                                        </p:cTn>
                                        <p:tgtEl>
                                          <p:spTgt spid="5">
                                            <p:graphicEl>
                                              <a:dgm id="{6719E669-0EA6-405E-A58E-B3EA4E28141A}"/>
                                            </p:graphicEl>
                                          </p:spTgt>
                                        </p:tgtEl>
                                      </p:cBhvr>
                                      <p:to x="100000" y="100000"/>
                                    </p:animScale>
                                    <p:animScale>
                                      <p:cBhvr>
                                        <p:cTn id="33" dur="26">
                                          <p:stCondLst>
                                            <p:cond delay="1642"/>
                                          </p:stCondLst>
                                        </p:cTn>
                                        <p:tgtEl>
                                          <p:spTgt spid="5">
                                            <p:graphicEl>
                                              <a:dgm id="{6719E669-0EA6-405E-A58E-B3EA4E28141A}"/>
                                            </p:graphicEl>
                                          </p:spTgt>
                                        </p:tgtEl>
                                      </p:cBhvr>
                                      <p:to x="100000" y="90000"/>
                                    </p:animScale>
                                    <p:animScale>
                                      <p:cBhvr>
                                        <p:cTn id="34" dur="166" decel="50000">
                                          <p:stCondLst>
                                            <p:cond delay="1668"/>
                                          </p:stCondLst>
                                        </p:cTn>
                                        <p:tgtEl>
                                          <p:spTgt spid="5">
                                            <p:graphicEl>
                                              <a:dgm id="{6719E669-0EA6-405E-A58E-B3EA4E28141A}"/>
                                            </p:graphicEl>
                                          </p:spTgt>
                                        </p:tgtEl>
                                      </p:cBhvr>
                                      <p:to x="100000" y="100000"/>
                                    </p:animScale>
                                    <p:animScale>
                                      <p:cBhvr>
                                        <p:cTn id="35" dur="26">
                                          <p:stCondLst>
                                            <p:cond delay="1808"/>
                                          </p:stCondLst>
                                        </p:cTn>
                                        <p:tgtEl>
                                          <p:spTgt spid="5">
                                            <p:graphicEl>
                                              <a:dgm id="{6719E669-0EA6-405E-A58E-B3EA4E28141A}"/>
                                            </p:graphicEl>
                                          </p:spTgt>
                                        </p:tgtEl>
                                      </p:cBhvr>
                                      <p:to x="100000" y="95000"/>
                                    </p:animScale>
                                    <p:animScale>
                                      <p:cBhvr>
                                        <p:cTn id="36" dur="166" decel="50000">
                                          <p:stCondLst>
                                            <p:cond delay="1834"/>
                                          </p:stCondLst>
                                        </p:cTn>
                                        <p:tgtEl>
                                          <p:spTgt spid="5">
                                            <p:graphicEl>
                                              <a:dgm id="{6719E669-0EA6-405E-A58E-B3EA4E28141A}"/>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 </a:t>
            </a:r>
          </a:p>
          <a:p>
            <a:pPr marL="0" indent="0" algn="ctr">
              <a:buNone/>
            </a:pPr>
            <a:r>
              <a:rPr lang="en-US" dirty="0"/>
              <a:t> </a:t>
            </a:r>
            <a:r>
              <a:rPr lang="en-US" sz="8800" b="1" dirty="0">
                <a:solidFill>
                  <a:srgbClr val="FF0000"/>
                </a:solidFill>
              </a:rPr>
              <a:t>Dyslipoproteinaemia</a:t>
            </a:r>
            <a:r>
              <a:rPr lang="en-US" sz="4800" b="1" dirty="0">
                <a:solidFill>
                  <a:srgbClr val="FF0000"/>
                </a:solidFill>
              </a:rPr>
              <a:t> </a:t>
            </a:r>
          </a:p>
        </p:txBody>
      </p:sp>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2"/>
          <a:stretch>
            <a:fillRect/>
          </a:stretch>
        </p:blipFill>
        <p:spPr>
          <a:xfrm>
            <a:off x="0" y="56240"/>
            <a:ext cx="12192000" cy="890291"/>
          </a:xfrm>
          <a:prstGeom prst="rect">
            <a:avLst/>
          </a:prstGeom>
        </p:spPr>
      </p:pic>
    </p:spTree>
    <p:extLst>
      <p:ext uri="{BB962C8B-B14F-4D97-AF65-F5344CB8AC3E}">
        <p14:creationId xmlns:p14="http://schemas.microsoft.com/office/powerpoint/2010/main" val="208645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22D9BB0-BC29-41BF-AF10-F04D5EEB0942}"/>
              </a:ext>
            </a:extLst>
          </p:cNvPr>
          <p:cNvGraphicFramePr>
            <a:graphicFrameLocks noGrp="1"/>
          </p:cNvGraphicFramePr>
          <p:nvPr>
            <p:ph idx="1"/>
            <p:extLst>
              <p:ext uri="{D42A27DB-BD31-4B8C-83A1-F6EECF244321}">
                <p14:modId xmlns:p14="http://schemas.microsoft.com/office/powerpoint/2010/main" val="2192624821"/>
              </p:ext>
            </p:extLst>
          </p:nvPr>
        </p:nvGraphicFramePr>
        <p:xfrm>
          <a:off x="106017" y="1152938"/>
          <a:ext cx="11993218" cy="5539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8"/>
          <a:stretch>
            <a:fillRect/>
          </a:stretch>
        </p:blipFill>
        <p:spPr>
          <a:xfrm>
            <a:off x="0" y="56240"/>
            <a:ext cx="12192000" cy="890291"/>
          </a:xfrm>
          <a:prstGeom prst="rect">
            <a:avLst/>
          </a:prstGeom>
        </p:spPr>
      </p:pic>
      <p:sp>
        <p:nvSpPr>
          <p:cNvPr id="2" name="Rectangle 1"/>
          <p:cNvSpPr/>
          <p:nvPr/>
        </p:nvSpPr>
        <p:spPr>
          <a:xfrm>
            <a:off x="11060976" y="1152938"/>
            <a:ext cx="755463" cy="523220"/>
          </a:xfrm>
          <a:prstGeom prst="rect">
            <a:avLst/>
          </a:prstGeom>
        </p:spPr>
        <p:txBody>
          <a:bodyPr wrap="none">
            <a:spAutoFit/>
          </a:bodyPr>
          <a:lstStyle/>
          <a:p>
            <a:pPr lvl="0"/>
            <a:r>
              <a:rPr lang="en-US" sz="2800" b="1" dirty="0" smtClean="0">
                <a:solidFill>
                  <a:srgbClr val="FF0000"/>
                </a:solidFill>
              </a:rPr>
              <a:t>LO5</a:t>
            </a:r>
            <a:endParaRPr lang="en-US" sz="2800" b="1" dirty="0">
              <a:solidFill>
                <a:prstClr val="black"/>
              </a:solidFill>
            </a:endParaRPr>
          </a:p>
        </p:txBody>
      </p:sp>
    </p:spTree>
    <p:extLst>
      <p:ext uri="{BB962C8B-B14F-4D97-AF65-F5344CB8AC3E}">
        <p14:creationId xmlns:p14="http://schemas.microsoft.com/office/powerpoint/2010/main" val="12727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365" y="2314056"/>
            <a:ext cx="11874138" cy="5381898"/>
          </a:xfrm>
        </p:spPr>
        <p:txBody>
          <a:bodyPr/>
          <a:lstStyle/>
          <a:p>
            <a:pPr marL="0" indent="0">
              <a:buNone/>
            </a:pPr>
            <a:endParaRPr lang="en-US" u="sng" dirty="0"/>
          </a:p>
          <a:p>
            <a:pPr>
              <a:buFont typeface="Wingdings" panose="05000000000000000000" pitchFamily="2" charset="2"/>
              <a:buChar char="ü"/>
            </a:pPr>
            <a:r>
              <a:rPr lang="en-US" sz="4000" b="1" dirty="0">
                <a:solidFill>
                  <a:srgbClr val="C00000"/>
                </a:solidFill>
              </a:rPr>
              <a:t>Classification of Hyperlipoproteinaemias:</a:t>
            </a:r>
          </a:p>
          <a:p>
            <a:r>
              <a:rPr lang="en-US" dirty="0" smtClean="0"/>
              <a:t>The </a:t>
            </a:r>
            <a:r>
              <a:rPr lang="en-US" dirty="0"/>
              <a:t>most widely used system is that devised by </a:t>
            </a:r>
            <a:r>
              <a:rPr lang="en-US" b="1" dirty="0"/>
              <a:t>Fredrickson </a:t>
            </a:r>
            <a:r>
              <a:rPr lang="en-US" dirty="0"/>
              <a:t>(also called the WHO system).</a:t>
            </a:r>
          </a:p>
          <a:p>
            <a:r>
              <a:rPr lang="en-US" dirty="0"/>
              <a:t>It is based on measurement of the fasting plasma concentrations of </a:t>
            </a:r>
            <a:r>
              <a:rPr lang="en-US" b="1" dirty="0" smtClean="0"/>
              <a:t>glucose, total </a:t>
            </a:r>
            <a:r>
              <a:rPr lang="en-US" b="1" dirty="0"/>
              <a:t>cholesterol and TG </a:t>
            </a:r>
            <a:r>
              <a:rPr lang="en-US" dirty="0" smtClean="0"/>
              <a:t>in addition to examination </a:t>
            </a:r>
            <a:r>
              <a:rPr lang="en-US" dirty="0"/>
              <a:t>of the results of plasma lipoprotein separation by </a:t>
            </a:r>
            <a:r>
              <a:rPr lang="en-US" b="1" dirty="0"/>
              <a:t>electrophoresis</a:t>
            </a:r>
            <a:r>
              <a:rPr lang="en-US" dirty="0"/>
              <a:t>.</a:t>
            </a:r>
            <a:endParaRPr lang="en-US" b="1" dirty="0">
              <a:solidFill>
                <a:srgbClr val="FF0000"/>
              </a:solidFill>
            </a:endParaRPr>
          </a:p>
        </p:txBody>
      </p:sp>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2"/>
          <a:stretch>
            <a:fillRect/>
          </a:stretch>
        </p:blipFill>
        <p:spPr>
          <a:xfrm>
            <a:off x="0" y="0"/>
            <a:ext cx="12192000" cy="890291"/>
          </a:xfrm>
          <a:prstGeom prst="rect">
            <a:avLst/>
          </a:prstGeom>
        </p:spPr>
      </p:pic>
      <p:sp>
        <p:nvSpPr>
          <p:cNvPr id="2" name="Rectangle 1"/>
          <p:cNvSpPr/>
          <p:nvPr/>
        </p:nvSpPr>
        <p:spPr>
          <a:xfrm>
            <a:off x="690154" y="1347630"/>
            <a:ext cx="10811692" cy="1162369"/>
          </a:xfrm>
          <a:prstGeom prst="rect">
            <a:avLst/>
          </a:prstGeom>
        </p:spPr>
        <p:txBody>
          <a:bodyPr wrap="square">
            <a:spAutoFit/>
          </a:bodyPr>
          <a:lstStyle/>
          <a:p>
            <a:pPr lvl="0">
              <a:lnSpc>
                <a:spcPct val="90000"/>
              </a:lnSpc>
              <a:spcBef>
                <a:spcPts val="1000"/>
              </a:spcBef>
            </a:pPr>
            <a:r>
              <a:rPr lang="en-US" sz="4000" b="1" u="sng" dirty="0">
                <a:solidFill>
                  <a:srgbClr val="FF0000"/>
                </a:solidFill>
              </a:rPr>
              <a:t>Hyperlipoproteinemia</a:t>
            </a:r>
            <a:endParaRPr lang="en-US" sz="4000" dirty="0">
              <a:solidFill>
                <a:prstClr val="black"/>
              </a:solidFill>
            </a:endParaRPr>
          </a:p>
          <a:p>
            <a:pPr lvl="0">
              <a:lnSpc>
                <a:spcPct val="90000"/>
              </a:lnSpc>
              <a:spcBef>
                <a:spcPts val="1000"/>
              </a:spcBef>
            </a:pPr>
            <a:r>
              <a:rPr lang="en-US" sz="2800" dirty="0">
                <a:solidFill>
                  <a:prstClr val="black"/>
                </a:solidFill>
              </a:rPr>
              <a:t> Referred to </a:t>
            </a:r>
            <a:r>
              <a:rPr lang="en-US" sz="2800" dirty="0" smtClean="0">
                <a:solidFill>
                  <a:prstClr val="black"/>
                </a:solidFill>
              </a:rPr>
              <a:t>the </a:t>
            </a:r>
            <a:r>
              <a:rPr lang="en-US" sz="2800" dirty="0">
                <a:solidFill>
                  <a:prstClr val="black"/>
                </a:solidFill>
              </a:rPr>
              <a:t>raised levels of one or more of the plasma lipoproteins. </a:t>
            </a:r>
          </a:p>
        </p:txBody>
      </p:sp>
      <p:sp>
        <p:nvSpPr>
          <p:cNvPr id="5" name="Rectangle 4"/>
          <p:cNvSpPr/>
          <p:nvPr/>
        </p:nvSpPr>
        <p:spPr>
          <a:xfrm>
            <a:off x="10917285" y="1046013"/>
            <a:ext cx="755463" cy="523220"/>
          </a:xfrm>
          <a:prstGeom prst="rect">
            <a:avLst/>
          </a:prstGeom>
        </p:spPr>
        <p:txBody>
          <a:bodyPr wrap="none">
            <a:spAutoFit/>
          </a:bodyPr>
          <a:lstStyle/>
          <a:p>
            <a:pPr lvl="0"/>
            <a:r>
              <a:rPr lang="en-US" sz="2800" b="1" dirty="0" smtClean="0">
                <a:solidFill>
                  <a:srgbClr val="FF0000"/>
                </a:solidFill>
              </a:rPr>
              <a:t>LO5</a:t>
            </a:r>
            <a:endParaRPr lang="en-US" sz="2800" b="1" dirty="0">
              <a:solidFill>
                <a:prstClr val="black"/>
              </a:solidFill>
            </a:endParaRPr>
          </a:p>
        </p:txBody>
      </p:sp>
    </p:spTree>
    <p:extLst>
      <p:ext uri="{BB962C8B-B14F-4D97-AF65-F5344CB8AC3E}">
        <p14:creationId xmlns:p14="http://schemas.microsoft.com/office/powerpoint/2010/main" val="25037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28351711"/>
              </p:ext>
            </p:extLst>
          </p:nvPr>
        </p:nvGraphicFramePr>
        <p:xfrm>
          <a:off x="679269" y="1109709"/>
          <a:ext cx="11129554" cy="771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stretch>
            <a:fillRect/>
          </a:stretch>
        </p:blipFill>
        <p:spPr>
          <a:xfrm>
            <a:off x="674914" y="1879585"/>
            <a:ext cx="11133909" cy="4867065"/>
          </a:xfrm>
          <a:prstGeom prst="rect">
            <a:avLst/>
          </a:prstGeom>
        </p:spPr>
      </p:pic>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8"/>
          <a:stretch>
            <a:fillRect/>
          </a:stretch>
        </p:blipFill>
        <p:spPr>
          <a:xfrm>
            <a:off x="0" y="56240"/>
            <a:ext cx="12192000" cy="890291"/>
          </a:xfrm>
          <a:prstGeom prst="rect">
            <a:avLst/>
          </a:prstGeom>
        </p:spPr>
      </p:pic>
      <p:sp>
        <p:nvSpPr>
          <p:cNvPr id="2" name="Rectangle 1"/>
          <p:cNvSpPr/>
          <p:nvPr/>
        </p:nvSpPr>
        <p:spPr>
          <a:xfrm>
            <a:off x="11256919" y="1013166"/>
            <a:ext cx="755463" cy="523220"/>
          </a:xfrm>
          <a:prstGeom prst="rect">
            <a:avLst/>
          </a:prstGeom>
        </p:spPr>
        <p:txBody>
          <a:bodyPr wrap="none">
            <a:spAutoFit/>
          </a:bodyPr>
          <a:lstStyle/>
          <a:p>
            <a:pPr lvl="0"/>
            <a:r>
              <a:rPr lang="en-US" sz="2800" b="1" dirty="0" smtClean="0">
                <a:solidFill>
                  <a:srgbClr val="FF0000"/>
                </a:solidFill>
              </a:rPr>
              <a:t>LO5</a:t>
            </a:r>
            <a:endParaRPr lang="en-US" sz="2800" b="1" dirty="0">
              <a:solidFill>
                <a:prstClr val="black"/>
              </a:solidFill>
            </a:endParaRPr>
          </a:p>
        </p:txBody>
      </p:sp>
    </p:spTree>
    <p:extLst>
      <p:ext uri="{BB962C8B-B14F-4D97-AF65-F5344CB8AC3E}">
        <p14:creationId xmlns:p14="http://schemas.microsoft.com/office/powerpoint/2010/main" val="1210389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883588908"/>
              </p:ext>
            </p:extLst>
          </p:nvPr>
        </p:nvGraphicFramePr>
        <p:xfrm>
          <a:off x="396731" y="1234936"/>
          <a:ext cx="11471960" cy="629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graphicFrame>
        <p:nvGraphicFramePr>
          <p:cNvPr id="9" name="Diagram 8"/>
          <p:cNvGraphicFramePr/>
          <p:nvPr>
            <p:extLst>
              <p:ext uri="{D42A27DB-BD31-4B8C-83A1-F6EECF244321}">
                <p14:modId xmlns:p14="http://schemas.microsoft.com/office/powerpoint/2010/main" val="587240275"/>
              </p:ext>
            </p:extLst>
          </p:nvPr>
        </p:nvGraphicFramePr>
        <p:xfrm>
          <a:off x="838199" y="946531"/>
          <a:ext cx="5418909" cy="9737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11113228" y="973326"/>
            <a:ext cx="755463" cy="523220"/>
          </a:xfrm>
          <a:prstGeom prst="rect">
            <a:avLst/>
          </a:prstGeom>
        </p:spPr>
        <p:txBody>
          <a:bodyPr wrap="none">
            <a:spAutoFit/>
          </a:bodyPr>
          <a:lstStyle/>
          <a:p>
            <a:pPr lvl="0"/>
            <a:r>
              <a:rPr lang="en-US" sz="2800" b="1" dirty="0" smtClean="0">
                <a:solidFill>
                  <a:srgbClr val="FF0000"/>
                </a:solidFill>
              </a:rPr>
              <a:t>LO5</a:t>
            </a:r>
            <a:endParaRPr lang="en-US" sz="2800" b="1" dirty="0">
              <a:solidFill>
                <a:prstClr val="black"/>
              </a:solidFill>
            </a:endParaRPr>
          </a:p>
        </p:txBody>
      </p:sp>
    </p:spTree>
    <p:extLst>
      <p:ext uri="{BB962C8B-B14F-4D97-AF65-F5344CB8AC3E}">
        <p14:creationId xmlns:p14="http://schemas.microsoft.com/office/powerpoint/2010/main" val="122468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9"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540471-541B-435A-90E6-E3C49151ECC5}"/>
              </a:ext>
            </a:extLst>
          </p:cNvPr>
          <p:cNvPicPr>
            <a:picLocks noGrp="1" noChangeAspect="1"/>
          </p:cNvPicPr>
          <p:nvPr>
            <p:ph idx="1"/>
          </p:nvPr>
        </p:nvPicPr>
        <p:blipFill>
          <a:blip r:embed="rId2"/>
          <a:stretch>
            <a:fillRect/>
          </a:stretch>
        </p:blipFill>
        <p:spPr>
          <a:xfrm>
            <a:off x="368711" y="267676"/>
            <a:ext cx="7624916" cy="6354349"/>
          </a:xfrm>
          <a:prstGeom prst="rect">
            <a:avLst/>
          </a:prstGeom>
        </p:spPr>
      </p:pic>
      <p:sp>
        <p:nvSpPr>
          <p:cNvPr id="5" name="Title 4"/>
          <p:cNvSpPr>
            <a:spLocks noGrp="1"/>
          </p:cNvSpPr>
          <p:nvPr>
            <p:ph type="title"/>
          </p:nvPr>
        </p:nvSpPr>
        <p:spPr>
          <a:xfrm>
            <a:off x="8141110" y="2373427"/>
            <a:ext cx="4050890" cy="203132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Whole blood of </a:t>
            </a:r>
            <a:r>
              <a:rPr lang="en-US" sz="2800" b="1" dirty="0" smtClean="0">
                <a:latin typeface="Times New Roman" panose="02020603050405020304" pitchFamily="18" charset="0"/>
                <a:cs typeface="Times New Roman" panose="02020603050405020304" pitchFamily="18" charset="0"/>
              </a:rPr>
              <a:t>patient with lipoprotein</a:t>
            </a:r>
            <a:endParaRPr lang="en-US" sz="2800" b="1" dirty="0">
              <a:latin typeface="Times New Roman" panose="02020603050405020304" pitchFamily="18" charset="0"/>
              <a:cs typeface="Times New Roman" panose="02020603050405020304" pitchFamily="18" charset="0"/>
            </a:endParaRPr>
          </a:p>
          <a:p>
            <a:r>
              <a:rPr lang="it-IT" sz="2800" b="1" dirty="0" smtClean="0">
                <a:latin typeface="Times New Roman" panose="02020603050405020304" pitchFamily="18" charset="0"/>
                <a:cs typeface="Times New Roman" panose="02020603050405020304" pitchFamily="18" charset="0"/>
              </a:rPr>
              <a:t>Lipase deficiency</a:t>
            </a:r>
            <a:r>
              <a:rPr lang="it-IT" sz="2800" b="1" dirty="0">
                <a:latin typeface="Times New Roman" panose="02020603050405020304" pitchFamily="18" charset="0"/>
                <a:cs typeface="Times New Roman" panose="02020603050405020304" pitchFamily="18" charset="0"/>
              </a:rPr>
              <a:t>. </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it-IT" sz="2800" b="1" dirty="0" smtClean="0">
                <a:solidFill>
                  <a:srgbClr val="FF0000"/>
                </a:solidFill>
                <a:latin typeface="Times New Roman" panose="02020603050405020304" pitchFamily="18" charset="0"/>
                <a:cs typeface="Times New Roman" panose="02020603050405020304" pitchFamily="18" charset="0"/>
              </a:rPr>
              <a:t>Note chylomicron creamy </a:t>
            </a:r>
            <a:r>
              <a:rPr lang="en-US" sz="2800" b="1" dirty="0" smtClean="0">
                <a:solidFill>
                  <a:srgbClr val="FF0000"/>
                </a:solidFill>
                <a:latin typeface="Times New Roman" panose="02020603050405020304" pitchFamily="18" charset="0"/>
                <a:cs typeface="Times New Roman" panose="02020603050405020304" pitchFamily="18" charset="0"/>
              </a:rPr>
              <a:t>appearance</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28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21974479"/>
              </p:ext>
            </p:extLst>
          </p:nvPr>
        </p:nvGraphicFramePr>
        <p:xfrm>
          <a:off x="222068" y="989552"/>
          <a:ext cx="3605350" cy="58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title 3"/>
          <p:cNvSpPr>
            <a:spLocks noGrp="1"/>
          </p:cNvSpPr>
          <p:nvPr>
            <p:ph type="subTitle" idx="1"/>
          </p:nvPr>
        </p:nvSpPr>
        <p:spPr/>
        <p:txBody>
          <a:bodyPr/>
          <a:lstStyle/>
          <a:p>
            <a:endParaRPr lang="en-US"/>
          </a:p>
        </p:txBody>
      </p:sp>
      <p:pic>
        <p:nvPicPr>
          <p:cNvPr id="1026" name="Picture 2" descr="Search in sidebar query"/>
          <p:cNvPicPr>
            <a:picLocks noGrp="1" noChangeAspect="1" noChangeArrowheads="1"/>
          </p:cNvPicPr>
          <p:nvPr>
            <p:ph idx="4294967295"/>
          </p:nvPr>
        </p:nvPicPr>
        <p:blipFill>
          <a:blip r:embed="rId7">
            <a:extLst>
              <a:ext uri="{28A0092B-C50C-407E-A947-70E740481C1C}">
                <a14:useLocalDpi xmlns:a14="http://schemas.microsoft.com/office/drawing/2010/main" val="0"/>
              </a:ext>
            </a:extLst>
          </a:blip>
          <a:srcRect/>
          <a:stretch>
            <a:fillRect/>
          </a:stretch>
        </p:blipFill>
        <p:spPr bwMode="auto">
          <a:xfrm>
            <a:off x="652462" y="1669701"/>
            <a:ext cx="10887075" cy="5292803"/>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8"/>
          <a:stretch>
            <a:fillRect/>
          </a:stretch>
        </p:blipFill>
        <p:spPr>
          <a:xfrm>
            <a:off x="0" y="56240"/>
            <a:ext cx="12192000" cy="890291"/>
          </a:xfrm>
          <a:prstGeom prst="rect">
            <a:avLst/>
          </a:prstGeom>
        </p:spPr>
      </p:pic>
      <p:sp>
        <p:nvSpPr>
          <p:cNvPr id="2" name="Rectangle 1"/>
          <p:cNvSpPr/>
          <p:nvPr/>
        </p:nvSpPr>
        <p:spPr>
          <a:xfrm>
            <a:off x="11178543" y="1051208"/>
            <a:ext cx="755463" cy="523220"/>
          </a:xfrm>
          <a:prstGeom prst="rect">
            <a:avLst/>
          </a:prstGeom>
        </p:spPr>
        <p:txBody>
          <a:bodyPr wrap="none">
            <a:spAutoFit/>
          </a:bodyPr>
          <a:lstStyle/>
          <a:p>
            <a:pPr lvl="0"/>
            <a:r>
              <a:rPr lang="en-US" sz="2800" b="1" dirty="0">
                <a:solidFill>
                  <a:srgbClr val="FF0000"/>
                </a:solidFill>
              </a:rPr>
              <a:t>LO1</a:t>
            </a:r>
            <a:endParaRPr lang="en-US" sz="2800" b="1" dirty="0">
              <a:solidFill>
                <a:prstClr val="black"/>
              </a:solidFill>
            </a:endParaRPr>
          </a:p>
        </p:txBody>
      </p:sp>
    </p:spTree>
    <p:extLst>
      <p:ext uri="{BB962C8B-B14F-4D97-AF65-F5344CB8AC3E}">
        <p14:creationId xmlns:p14="http://schemas.microsoft.com/office/powerpoint/2010/main" val="354949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1950693-51AD-4774-9ED2-B7AE9BA266C5}"/>
              </a:ext>
            </a:extLst>
          </p:cNvPr>
          <p:cNvPicPr>
            <a:picLocks noChangeAspect="1"/>
          </p:cNvPicPr>
          <p:nvPr/>
        </p:nvPicPr>
        <p:blipFill>
          <a:blip r:embed="rId2"/>
          <a:stretch>
            <a:fillRect/>
          </a:stretch>
        </p:blipFill>
        <p:spPr>
          <a:xfrm>
            <a:off x="0" y="0"/>
            <a:ext cx="12192000" cy="890016"/>
          </a:xfrm>
          <a:prstGeom prst="rect">
            <a:avLst/>
          </a:prstGeom>
        </p:spPr>
      </p:pic>
      <p:pic>
        <p:nvPicPr>
          <p:cNvPr id="3" name="Picture 2">
            <a:extLst>
              <a:ext uri="{FF2B5EF4-FFF2-40B4-BE49-F238E27FC236}">
                <a16:creationId xmlns:a16="http://schemas.microsoft.com/office/drawing/2014/main" id="{F06DB0F3-398B-4387-9B5D-B1324FB12B76}"/>
              </a:ext>
            </a:extLst>
          </p:cNvPr>
          <p:cNvPicPr>
            <a:picLocks noChangeAspect="1"/>
          </p:cNvPicPr>
          <p:nvPr/>
        </p:nvPicPr>
        <p:blipFill>
          <a:blip r:embed="rId3"/>
          <a:stretch>
            <a:fillRect/>
          </a:stretch>
        </p:blipFill>
        <p:spPr>
          <a:xfrm>
            <a:off x="1088211" y="1177350"/>
            <a:ext cx="4824334" cy="4457700"/>
          </a:xfrm>
          <a:prstGeom prst="rect">
            <a:avLst/>
          </a:prstGeom>
        </p:spPr>
      </p:pic>
      <p:sp>
        <p:nvSpPr>
          <p:cNvPr id="4" name="Rectangle 3">
            <a:extLst>
              <a:ext uri="{FF2B5EF4-FFF2-40B4-BE49-F238E27FC236}">
                <a16:creationId xmlns:a16="http://schemas.microsoft.com/office/drawing/2014/main" id="{578F4D6F-FBF6-4D54-8FCF-D3A4D2AF38F8}"/>
              </a:ext>
            </a:extLst>
          </p:cNvPr>
          <p:cNvSpPr/>
          <p:nvPr/>
        </p:nvSpPr>
        <p:spPr>
          <a:xfrm>
            <a:off x="663506" y="5770138"/>
            <a:ext cx="10516825"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C00000"/>
                </a:solidFill>
                <a:latin typeface="Times New Roman" panose="02020603050405020304" pitchFamily="18" charset="0"/>
                <a:cs typeface="Times New Roman" panose="02020603050405020304" pitchFamily="18" charset="0"/>
              </a:rPr>
              <a:t>Lipaemi  retinalis                                                Eruptive </a:t>
            </a:r>
            <a:r>
              <a:rPr lang="en-US" sz="2400" b="1" dirty="0">
                <a:solidFill>
                  <a:srgbClr val="C00000"/>
                </a:solidFill>
                <a:latin typeface="Times New Roman" panose="02020603050405020304" pitchFamily="18" charset="0"/>
                <a:cs typeface="Times New Roman" panose="02020603050405020304" pitchFamily="18" charset="0"/>
              </a:rPr>
              <a:t>xanthoma </a:t>
            </a:r>
          </a:p>
        </p:txBody>
      </p:sp>
      <p:pic>
        <p:nvPicPr>
          <p:cNvPr id="1026" name="Picture 2" descr="‪Types of cutaneous xanthomas. A Eruptive xanthoma. B Tuberous xanthoma....  | Download Scientific Diagram‬‏">
            <a:extLst>
              <a:ext uri="{FF2B5EF4-FFF2-40B4-BE49-F238E27FC236}">
                <a16:creationId xmlns:a16="http://schemas.microsoft.com/office/drawing/2014/main" id="{2D2A3A29-E0FE-41A7-9E1F-06960A5F7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928" y="1177350"/>
            <a:ext cx="4706911" cy="4401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C7FD460-BD09-463F-8A1A-350C3CAEBA84}"/>
              </a:ext>
            </a:extLst>
          </p:cNvPr>
          <p:cNvSpPr/>
          <p:nvPr/>
        </p:nvSpPr>
        <p:spPr>
          <a:xfrm>
            <a:off x="11499581" y="6056180"/>
            <a:ext cx="595035" cy="584775"/>
          </a:xfrm>
          <a:prstGeom prst="rect">
            <a:avLst/>
          </a:prstGeom>
        </p:spPr>
        <p:txBody>
          <a:bodyPr wrap="none">
            <a:spAutoFit/>
          </a:bodyPr>
          <a:lstStyle/>
          <a:p>
            <a:pPr lvl="0"/>
            <a:r>
              <a:rPr lang="en-US" sz="3200" b="1" dirty="0">
                <a:solidFill>
                  <a:prstClr val="white">
                    <a:lumMod val="65000"/>
                  </a:prstClr>
                </a:solidFill>
                <a:latin typeface="Times New Roman" panose="02020603050405020304" pitchFamily="18" charset="0"/>
                <a:cs typeface="Times New Roman" panose="02020603050405020304" pitchFamily="18" charset="0"/>
              </a:rPr>
              <a:t>13</a:t>
            </a:r>
          </a:p>
        </p:txBody>
      </p:sp>
      <p:sp>
        <p:nvSpPr>
          <p:cNvPr id="7" name="Rectangle 6"/>
          <p:cNvSpPr/>
          <p:nvPr/>
        </p:nvSpPr>
        <p:spPr>
          <a:xfrm>
            <a:off x="11214356" y="927230"/>
            <a:ext cx="755463" cy="523220"/>
          </a:xfrm>
          <a:prstGeom prst="rect">
            <a:avLst/>
          </a:prstGeom>
        </p:spPr>
        <p:txBody>
          <a:bodyPr wrap="none">
            <a:spAutoFit/>
          </a:bodyPr>
          <a:lstStyle/>
          <a:p>
            <a:pPr lvl="0"/>
            <a:r>
              <a:rPr lang="en-US" sz="2800" b="1" dirty="0" smtClean="0">
                <a:solidFill>
                  <a:srgbClr val="FF0000"/>
                </a:solidFill>
              </a:rPr>
              <a:t>LO5</a:t>
            </a:r>
            <a:endParaRPr lang="en-US" sz="2800" b="1" dirty="0">
              <a:solidFill>
                <a:prstClr val="black"/>
              </a:solidFill>
            </a:endParaRPr>
          </a:p>
        </p:txBody>
      </p:sp>
    </p:spTree>
    <p:extLst>
      <p:ext uri="{BB962C8B-B14F-4D97-AF65-F5344CB8AC3E}">
        <p14:creationId xmlns:p14="http://schemas.microsoft.com/office/powerpoint/2010/main" val="3158023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AA3E8B3-F2CF-4E40-B4E1-9A8E9E3E38C8}"/>
              </a:ext>
            </a:extLst>
          </p:cNvPr>
          <p:cNvPicPr>
            <a:picLocks noChangeAspect="1"/>
          </p:cNvPicPr>
          <p:nvPr/>
        </p:nvPicPr>
        <p:blipFill>
          <a:blip r:embed="rId3"/>
          <a:stretch>
            <a:fillRect/>
          </a:stretch>
        </p:blipFill>
        <p:spPr>
          <a:xfrm>
            <a:off x="0" y="0"/>
            <a:ext cx="12192000" cy="890016"/>
          </a:xfrm>
          <a:prstGeom prst="rect">
            <a:avLst/>
          </a:prstGeom>
        </p:spPr>
      </p:pic>
      <p:graphicFrame>
        <p:nvGraphicFramePr>
          <p:cNvPr id="11" name="Diagram 10"/>
          <p:cNvGraphicFramePr/>
          <p:nvPr>
            <p:extLst>
              <p:ext uri="{D42A27DB-BD31-4B8C-83A1-F6EECF244321}">
                <p14:modId xmlns:p14="http://schemas.microsoft.com/office/powerpoint/2010/main" val="3929478577"/>
              </p:ext>
            </p:extLst>
          </p:nvPr>
        </p:nvGraphicFramePr>
        <p:xfrm>
          <a:off x="212213" y="936767"/>
          <a:ext cx="7078220" cy="707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464453853"/>
              </p:ext>
            </p:extLst>
          </p:nvPr>
        </p:nvGraphicFramePr>
        <p:xfrm>
          <a:off x="212213" y="1864020"/>
          <a:ext cx="11807721" cy="47227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angle 7">
            <a:extLst>
              <a:ext uri="{FF2B5EF4-FFF2-40B4-BE49-F238E27FC236}">
                <a16:creationId xmlns:a16="http://schemas.microsoft.com/office/drawing/2014/main" id="{65D1BCB6-73E6-41E7-AD5D-919EB252D800}"/>
              </a:ext>
            </a:extLst>
          </p:cNvPr>
          <p:cNvSpPr/>
          <p:nvPr/>
        </p:nvSpPr>
        <p:spPr>
          <a:xfrm>
            <a:off x="11596965" y="6382898"/>
            <a:ext cx="595035" cy="584775"/>
          </a:xfrm>
          <a:prstGeom prst="rect">
            <a:avLst/>
          </a:prstGeom>
        </p:spPr>
        <p:txBody>
          <a:bodyPr wrap="none">
            <a:spAutoFit/>
          </a:bodyPr>
          <a:lstStyle/>
          <a:p>
            <a:pPr lvl="0"/>
            <a:r>
              <a:rPr lang="en-US" sz="3200" b="1" dirty="0">
                <a:solidFill>
                  <a:prstClr val="white">
                    <a:lumMod val="65000"/>
                  </a:prstClr>
                </a:solidFill>
                <a:latin typeface="Times New Roman" panose="02020603050405020304" pitchFamily="18" charset="0"/>
                <a:cs typeface="Times New Roman" panose="02020603050405020304" pitchFamily="18" charset="0"/>
              </a:rPr>
              <a:t>14</a:t>
            </a:r>
          </a:p>
        </p:txBody>
      </p:sp>
      <p:sp>
        <p:nvSpPr>
          <p:cNvPr id="3" name="Rectangle 2"/>
          <p:cNvSpPr/>
          <p:nvPr/>
        </p:nvSpPr>
        <p:spPr>
          <a:xfrm>
            <a:off x="11139019" y="917574"/>
            <a:ext cx="755463" cy="523220"/>
          </a:xfrm>
          <a:prstGeom prst="rect">
            <a:avLst/>
          </a:prstGeom>
        </p:spPr>
        <p:txBody>
          <a:bodyPr wrap="none">
            <a:spAutoFit/>
          </a:bodyPr>
          <a:lstStyle/>
          <a:p>
            <a:pPr lvl="0"/>
            <a:r>
              <a:rPr lang="en-US" sz="2800" b="1" dirty="0" smtClean="0">
                <a:solidFill>
                  <a:srgbClr val="FF0000"/>
                </a:solidFill>
              </a:rPr>
              <a:t>LO5</a:t>
            </a:r>
            <a:endParaRPr lang="en-US" sz="2800" b="1" dirty="0">
              <a:solidFill>
                <a:prstClr val="black"/>
              </a:solidFill>
            </a:endParaRPr>
          </a:p>
        </p:txBody>
      </p:sp>
    </p:spTree>
    <p:extLst>
      <p:ext uri="{BB962C8B-B14F-4D97-AF65-F5344CB8AC3E}">
        <p14:creationId xmlns:p14="http://schemas.microsoft.com/office/powerpoint/2010/main" val="20097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0"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8009F4-2D58-4954-A96D-6185B1E5C8DE}"/>
              </a:ext>
            </a:extLst>
          </p:cNvPr>
          <p:cNvPicPr>
            <a:picLocks noChangeAspect="1"/>
          </p:cNvPicPr>
          <p:nvPr/>
        </p:nvPicPr>
        <p:blipFill>
          <a:blip r:embed="rId2"/>
          <a:stretch>
            <a:fillRect/>
          </a:stretch>
        </p:blipFill>
        <p:spPr>
          <a:xfrm>
            <a:off x="663678" y="284306"/>
            <a:ext cx="5562286" cy="3771500"/>
          </a:xfrm>
          <a:prstGeom prst="rect">
            <a:avLst/>
          </a:prstGeom>
        </p:spPr>
      </p:pic>
      <p:pic>
        <p:nvPicPr>
          <p:cNvPr id="3" name="Picture 2">
            <a:extLst>
              <a:ext uri="{FF2B5EF4-FFF2-40B4-BE49-F238E27FC236}">
                <a16:creationId xmlns:a16="http://schemas.microsoft.com/office/drawing/2014/main" id="{901AAA61-4075-4B71-8F32-27C327E06707}"/>
              </a:ext>
            </a:extLst>
          </p:cNvPr>
          <p:cNvPicPr>
            <a:picLocks noChangeAspect="1"/>
          </p:cNvPicPr>
          <p:nvPr/>
        </p:nvPicPr>
        <p:blipFill>
          <a:blip r:embed="rId3"/>
          <a:stretch>
            <a:fillRect/>
          </a:stretch>
        </p:blipFill>
        <p:spPr>
          <a:xfrm>
            <a:off x="6400799" y="284306"/>
            <a:ext cx="5501150" cy="3771500"/>
          </a:xfrm>
          <a:prstGeom prst="rect">
            <a:avLst/>
          </a:prstGeom>
        </p:spPr>
      </p:pic>
      <p:grpSp>
        <p:nvGrpSpPr>
          <p:cNvPr id="4" name="Group 3"/>
          <p:cNvGrpSpPr/>
          <p:nvPr/>
        </p:nvGrpSpPr>
        <p:grpSpPr>
          <a:xfrm>
            <a:off x="1920827" y="4905073"/>
            <a:ext cx="8919237" cy="1200759"/>
            <a:chOff x="8637007" y="428"/>
            <a:chExt cx="3899076" cy="3474952"/>
          </a:xfrm>
        </p:grpSpPr>
        <p:sp>
          <p:nvSpPr>
            <p:cNvPr id="5" name="Rectangle 4"/>
            <p:cNvSpPr/>
            <p:nvPr/>
          </p:nvSpPr>
          <p:spPr>
            <a:xfrm>
              <a:off x="8637007" y="428"/>
              <a:ext cx="3899076" cy="2339445"/>
            </a:xfrm>
            <a:prstGeom prst="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 name="TextBox 5"/>
            <p:cNvSpPr txBox="1"/>
            <p:nvPr/>
          </p:nvSpPr>
          <p:spPr>
            <a:xfrm>
              <a:off x="8637007" y="428"/>
              <a:ext cx="3899076" cy="3474952"/>
            </a:xfrm>
            <a:prstGeom prst="rect">
              <a:avLst/>
            </a:prstGeom>
            <a:solidFill>
              <a:schemeClr val="accent1"/>
            </a:solidFill>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1" algn="l" defTabSz="1066800" rtl="0">
                <a:lnSpc>
                  <a:spcPct val="90000"/>
                </a:lnSpc>
                <a:spcBef>
                  <a:spcPct val="0"/>
                </a:spcBef>
                <a:spcAft>
                  <a:spcPct val="15000"/>
                </a:spcAft>
              </a:pPr>
              <a:r>
                <a:rPr lang="en-US" sz="3200" b="1" kern="1200" dirty="0" smtClean="0"/>
                <a:t>Tendon xanthomata and Premature corneal arci are clinical signs of familial hypocholesteremia </a:t>
              </a:r>
              <a:endParaRPr lang="en-US" sz="3200" b="1" kern="1200" dirty="0"/>
            </a:p>
          </p:txBody>
        </p:sp>
      </p:grpSp>
    </p:spTree>
    <p:extLst>
      <p:ext uri="{BB962C8B-B14F-4D97-AF65-F5344CB8AC3E}">
        <p14:creationId xmlns:p14="http://schemas.microsoft.com/office/powerpoint/2010/main" val="236465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0341936"/>
              </p:ext>
            </p:extLst>
          </p:nvPr>
        </p:nvGraphicFramePr>
        <p:xfrm>
          <a:off x="746760" y="1102117"/>
          <a:ext cx="10515600" cy="135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771834885"/>
              </p:ext>
            </p:extLst>
          </p:nvPr>
        </p:nvGraphicFramePr>
        <p:xfrm>
          <a:off x="838200" y="1778967"/>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12"/>
          <a:stretch>
            <a:fillRect/>
          </a:stretch>
        </p:blipFill>
        <p:spPr>
          <a:xfrm>
            <a:off x="0" y="30110"/>
            <a:ext cx="12192000" cy="890291"/>
          </a:xfrm>
          <a:prstGeom prst="rect">
            <a:avLst/>
          </a:prstGeom>
        </p:spPr>
      </p:pic>
      <p:sp>
        <p:nvSpPr>
          <p:cNvPr id="2" name="Rectangle 1"/>
          <p:cNvSpPr/>
          <p:nvPr/>
        </p:nvSpPr>
        <p:spPr>
          <a:xfrm>
            <a:off x="11262360" y="1074031"/>
            <a:ext cx="755463" cy="523220"/>
          </a:xfrm>
          <a:prstGeom prst="rect">
            <a:avLst/>
          </a:prstGeom>
        </p:spPr>
        <p:txBody>
          <a:bodyPr wrap="none">
            <a:spAutoFit/>
          </a:bodyPr>
          <a:lstStyle/>
          <a:p>
            <a:pPr lvl="0"/>
            <a:r>
              <a:rPr lang="en-US" sz="2800" b="1" dirty="0" smtClean="0">
                <a:solidFill>
                  <a:srgbClr val="FF0000"/>
                </a:solidFill>
              </a:rPr>
              <a:t>LO5</a:t>
            </a:r>
            <a:endParaRPr lang="en-US" sz="2800" b="1" dirty="0">
              <a:solidFill>
                <a:prstClr val="black"/>
              </a:solidFill>
            </a:endParaRPr>
          </a:p>
        </p:txBody>
      </p:sp>
    </p:spTree>
    <p:extLst>
      <p:ext uri="{BB962C8B-B14F-4D97-AF65-F5344CB8AC3E}">
        <p14:creationId xmlns:p14="http://schemas.microsoft.com/office/powerpoint/2010/main" val="7799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556108292"/>
              </p:ext>
            </p:extLst>
          </p:nvPr>
        </p:nvGraphicFramePr>
        <p:xfrm>
          <a:off x="341811" y="1274155"/>
          <a:ext cx="10515600" cy="580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1814506395"/>
              </p:ext>
            </p:extLst>
          </p:nvPr>
        </p:nvGraphicFramePr>
        <p:xfrm>
          <a:off x="218802" y="1854500"/>
          <a:ext cx="11754395" cy="53240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a:off x="11353800" y="1167468"/>
            <a:ext cx="755463" cy="523220"/>
          </a:xfrm>
          <a:prstGeom prst="rect">
            <a:avLst/>
          </a:prstGeom>
        </p:spPr>
        <p:txBody>
          <a:bodyPr wrap="none">
            <a:spAutoFit/>
          </a:bodyPr>
          <a:lstStyle/>
          <a:p>
            <a:pPr lvl="0"/>
            <a:r>
              <a:rPr lang="en-US" sz="2800" b="1" dirty="0" smtClean="0">
                <a:solidFill>
                  <a:srgbClr val="FF0000"/>
                </a:solidFill>
              </a:rPr>
              <a:t>LO6</a:t>
            </a:r>
            <a:endParaRPr lang="en-US" sz="2800" b="1" dirty="0">
              <a:solidFill>
                <a:prstClr val="black"/>
              </a:solidFill>
            </a:endParaRPr>
          </a:p>
        </p:txBody>
      </p:sp>
    </p:spTree>
    <p:extLst>
      <p:ext uri="{BB962C8B-B14F-4D97-AF65-F5344CB8AC3E}">
        <p14:creationId xmlns:p14="http://schemas.microsoft.com/office/powerpoint/2010/main" val="39013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3"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ank You Note Images - Free Download on Freepi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822" y="130629"/>
            <a:ext cx="11416937" cy="662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 calcmode="lin" valueType="num">
                                      <p:cBhvr>
                                        <p:cTn id="9" dur="1000" fill="hold"/>
                                        <p:tgtEl>
                                          <p:spTgt spid="1030"/>
                                        </p:tgtEl>
                                        <p:attrNameLst>
                                          <p:attrName>style.rotation</p:attrName>
                                        </p:attrNameLst>
                                      </p:cBhvr>
                                      <p:tavLst>
                                        <p:tav tm="0">
                                          <p:val>
                                            <p:fltVal val="90"/>
                                          </p:val>
                                        </p:tav>
                                        <p:tav tm="100000">
                                          <p:val>
                                            <p:fltVal val="0"/>
                                          </p:val>
                                        </p:tav>
                                      </p:tavLst>
                                    </p:anim>
                                    <p:animEffect transition="in" filter="fade">
                                      <p:cBhvr>
                                        <p:cTn id="10"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886568865"/>
              </p:ext>
            </p:extLst>
          </p:nvPr>
        </p:nvGraphicFramePr>
        <p:xfrm>
          <a:off x="177437" y="946531"/>
          <a:ext cx="11837125" cy="5306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sp>
        <p:nvSpPr>
          <p:cNvPr id="9" name="Right Arrow 8"/>
          <p:cNvSpPr/>
          <p:nvPr/>
        </p:nvSpPr>
        <p:spPr>
          <a:xfrm>
            <a:off x="5068389" y="2390503"/>
            <a:ext cx="1097280" cy="62701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068389" y="3995293"/>
            <a:ext cx="1110343" cy="64008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259099" y="946531"/>
            <a:ext cx="755463" cy="523220"/>
          </a:xfrm>
          <a:prstGeom prst="rect">
            <a:avLst/>
          </a:prstGeom>
        </p:spPr>
        <p:txBody>
          <a:bodyPr wrap="none">
            <a:spAutoFit/>
          </a:bodyPr>
          <a:lstStyle/>
          <a:p>
            <a:pPr lvl="0"/>
            <a:r>
              <a:rPr lang="en-US" sz="2800" b="1" dirty="0">
                <a:solidFill>
                  <a:srgbClr val="FF0000"/>
                </a:solidFill>
              </a:rPr>
              <a:t>LO1</a:t>
            </a:r>
            <a:endParaRPr lang="en-US" sz="2800" b="1" dirty="0">
              <a:solidFill>
                <a:prstClr val="black"/>
              </a:solidFill>
            </a:endParaRPr>
          </a:p>
        </p:txBody>
      </p:sp>
    </p:spTree>
    <p:extLst>
      <p:ext uri="{BB962C8B-B14F-4D97-AF65-F5344CB8AC3E}">
        <p14:creationId xmlns:p14="http://schemas.microsoft.com/office/powerpoint/2010/main" val="34122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AA10A61-90EF-4BDF-B699-99BB7BEFB9E1}"/>
              </a:ext>
            </a:extLst>
          </p:cNvPr>
          <p:cNvGraphicFramePr/>
          <p:nvPr>
            <p:extLst>
              <p:ext uri="{D42A27DB-BD31-4B8C-83A1-F6EECF244321}">
                <p14:modId xmlns:p14="http://schemas.microsoft.com/office/powerpoint/2010/main" val="1108980726"/>
              </p:ext>
            </p:extLst>
          </p:nvPr>
        </p:nvGraphicFramePr>
        <p:xfrm>
          <a:off x="692425" y="112436"/>
          <a:ext cx="10515600" cy="3316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7C5A1302-93A0-457F-B263-B6C0F31AE870}"/>
              </a:ext>
            </a:extLst>
          </p:cNvPr>
          <p:cNvGraphicFramePr>
            <a:graphicFrameLocks noGrp="1"/>
          </p:cNvGraphicFramePr>
          <p:nvPr>
            <p:ph idx="1"/>
            <p:extLst>
              <p:ext uri="{D42A27DB-BD31-4B8C-83A1-F6EECF244321}">
                <p14:modId xmlns:p14="http://schemas.microsoft.com/office/powerpoint/2010/main" val="3931722484"/>
              </p:ext>
            </p:extLst>
          </p:nvPr>
        </p:nvGraphicFramePr>
        <p:xfrm>
          <a:off x="1272209" y="2928731"/>
          <a:ext cx="10227366" cy="3690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11208025" y="112436"/>
            <a:ext cx="755463" cy="523220"/>
          </a:xfrm>
          <a:prstGeom prst="rect">
            <a:avLst/>
          </a:prstGeom>
        </p:spPr>
        <p:txBody>
          <a:bodyPr wrap="none">
            <a:spAutoFit/>
          </a:bodyPr>
          <a:lstStyle/>
          <a:p>
            <a:pPr lvl="0"/>
            <a:r>
              <a:rPr lang="en-US" sz="2800" b="1" dirty="0">
                <a:solidFill>
                  <a:srgbClr val="FF0000"/>
                </a:solidFill>
              </a:rPr>
              <a:t>LO1</a:t>
            </a:r>
            <a:endParaRPr lang="en-US" sz="2800" b="1" dirty="0">
              <a:solidFill>
                <a:prstClr val="black"/>
              </a:solidFill>
            </a:endParaRPr>
          </a:p>
        </p:txBody>
      </p:sp>
    </p:spTree>
    <p:extLst>
      <p:ext uri="{BB962C8B-B14F-4D97-AF65-F5344CB8AC3E}">
        <p14:creationId xmlns:p14="http://schemas.microsoft.com/office/powerpoint/2010/main" val="20527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22960" y="1173272"/>
            <a:ext cx="10254343" cy="5240591"/>
          </a:xfrm>
          <a:prstGeom prst="rect">
            <a:avLst/>
          </a:prstGeom>
        </p:spPr>
      </p:pic>
      <p:pic>
        <p:nvPicPr>
          <p:cNvPr id="7" name="صورة 1">
            <a:extLst>
              <a:ext uri="{FF2B5EF4-FFF2-40B4-BE49-F238E27FC236}">
                <a16:creationId xmlns:a16="http://schemas.microsoft.com/office/drawing/2014/main" id="{647439AB-54B6-4A17-96F5-91DBFD161EF5}"/>
              </a:ext>
            </a:extLst>
          </p:cNvPr>
          <p:cNvPicPr>
            <a:picLocks noChangeAspect="1"/>
          </p:cNvPicPr>
          <p:nvPr/>
        </p:nvPicPr>
        <p:blipFill>
          <a:blip r:embed="rId3"/>
          <a:stretch>
            <a:fillRect/>
          </a:stretch>
        </p:blipFill>
        <p:spPr>
          <a:xfrm>
            <a:off x="0" y="56240"/>
            <a:ext cx="12192000" cy="890291"/>
          </a:xfrm>
          <a:prstGeom prst="rect">
            <a:avLst/>
          </a:prstGeom>
        </p:spPr>
      </p:pic>
      <p:sp>
        <p:nvSpPr>
          <p:cNvPr id="2" name="Rectangle 1"/>
          <p:cNvSpPr/>
          <p:nvPr/>
        </p:nvSpPr>
        <p:spPr>
          <a:xfrm>
            <a:off x="11243857" y="1064270"/>
            <a:ext cx="755463" cy="523220"/>
          </a:xfrm>
          <a:prstGeom prst="rect">
            <a:avLst/>
          </a:prstGeom>
        </p:spPr>
        <p:txBody>
          <a:bodyPr wrap="none">
            <a:spAutoFit/>
          </a:bodyPr>
          <a:lstStyle/>
          <a:p>
            <a:pPr lvl="0"/>
            <a:r>
              <a:rPr lang="en-US" sz="2800" b="1" dirty="0">
                <a:solidFill>
                  <a:srgbClr val="FF0000"/>
                </a:solidFill>
              </a:rPr>
              <a:t>LO1</a:t>
            </a:r>
            <a:endParaRPr lang="en-US" sz="2800" b="1" dirty="0">
              <a:solidFill>
                <a:prstClr val="black"/>
              </a:solidFill>
            </a:endParaRPr>
          </a:p>
        </p:txBody>
      </p:sp>
    </p:spTree>
    <p:extLst>
      <p:ext uri="{BB962C8B-B14F-4D97-AF65-F5344CB8AC3E}">
        <p14:creationId xmlns:p14="http://schemas.microsoft.com/office/powerpoint/2010/main" val="18702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64516488"/>
              </p:ext>
            </p:extLst>
          </p:nvPr>
        </p:nvGraphicFramePr>
        <p:xfrm>
          <a:off x="653143" y="1358537"/>
          <a:ext cx="10700657" cy="4818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صورة 1">
            <a:extLst>
              <a:ext uri="{FF2B5EF4-FFF2-40B4-BE49-F238E27FC236}">
                <a16:creationId xmlns:a16="http://schemas.microsoft.com/office/drawing/2014/main" id="{647439AB-54B6-4A17-96F5-91DBFD161EF5}"/>
              </a:ext>
            </a:extLst>
          </p:cNvPr>
          <p:cNvPicPr>
            <a:picLocks noChangeAspect="1"/>
          </p:cNvPicPr>
          <p:nvPr/>
        </p:nvPicPr>
        <p:blipFill>
          <a:blip r:embed="rId7"/>
          <a:stretch>
            <a:fillRect/>
          </a:stretch>
        </p:blipFill>
        <p:spPr>
          <a:xfrm>
            <a:off x="0" y="56240"/>
            <a:ext cx="12192000" cy="890291"/>
          </a:xfrm>
          <a:prstGeom prst="rect">
            <a:avLst/>
          </a:prstGeom>
        </p:spPr>
      </p:pic>
      <p:sp>
        <p:nvSpPr>
          <p:cNvPr id="2" name="Rectangle 1"/>
          <p:cNvSpPr/>
          <p:nvPr/>
        </p:nvSpPr>
        <p:spPr>
          <a:xfrm>
            <a:off x="11204668" y="1096927"/>
            <a:ext cx="755463" cy="523220"/>
          </a:xfrm>
          <a:prstGeom prst="rect">
            <a:avLst/>
          </a:prstGeom>
        </p:spPr>
        <p:txBody>
          <a:bodyPr wrap="none">
            <a:spAutoFit/>
          </a:bodyPr>
          <a:lstStyle/>
          <a:p>
            <a:pPr lvl="0"/>
            <a:r>
              <a:rPr lang="en-US" sz="2800" b="1" dirty="0">
                <a:solidFill>
                  <a:srgbClr val="FF0000"/>
                </a:solidFill>
              </a:rPr>
              <a:t>LO1</a:t>
            </a:r>
            <a:endParaRPr lang="en-US" sz="2800" b="1" dirty="0">
              <a:solidFill>
                <a:prstClr val="black"/>
              </a:solidFill>
            </a:endParaRPr>
          </a:p>
        </p:txBody>
      </p:sp>
    </p:spTree>
    <p:extLst>
      <p:ext uri="{BB962C8B-B14F-4D97-AF65-F5344CB8AC3E}">
        <p14:creationId xmlns:p14="http://schemas.microsoft.com/office/powerpoint/2010/main" val="5984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6314" y="1237797"/>
            <a:ext cx="11388635" cy="5306694"/>
          </a:xfrm>
          <a:prstGeom prst="rect">
            <a:avLst/>
          </a:prstGeom>
        </p:spPr>
      </p:pic>
      <p:pic>
        <p:nvPicPr>
          <p:cNvPr id="5" name="صورة 1">
            <a:extLst>
              <a:ext uri="{FF2B5EF4-FFF2-40B4-BE49-F238E27FC236}">
                <a16:creationId xmlns:a16="http://schemas.microsoft.com/office/drawing/2014/main" id="{647439AB-54B6-4A17-96F5-91DBFD161EF5}"/>
              </a:ext>
            </a:extLst>
          </p:cNvPr>
          <p:cNvPicPr>
            <a:picLocks noChangeAspect="1"/>
          </p:cNvPicPr>
          <p:nvPr/>
        </p:nvPicPr>
        <p:blipFill>
          <a:blip r:embed="rId3"/>
          <a:stretch>
            <a:fillRect/>
          </a:stretch>
        </p:blipFill>
        <p:spPr>
          <a:xfrm>
            <a:off x="0" y="56240"/>
            <a:ext cx="12192000" cy="890291"/>
          </a:xfrm>
          <a:prstGeom prst="rect">
            <a:avLst/>
          </a:prstGeom>
        </p:spPr>
      </p:pic>
      <p:sp>
        <p:nvSpPr>
          <p:cNvPr id="2" name="Rectangle 1"/>
          <p:cNvSpPr/>
          <p:nvPr/>
        </p:nvSpPr>
        <p:spPr>
          <a:xfrm>
            <a:off x="11079486" y="1142648"/>
            <a:ext cx="755463" cy="523220"/>
          </a:xfrm>
          <a:prstGeom prst="rect">
            <a:avLst/>
          </a:prstGeom>
        </p:spPr>
        <p:txBody>
          <a:bodyPr wrap="none">
            <a:spAutoFit/>
          </a:bodyPr>
          <a:lstStyle/>
          <a:p>
            <a:pPr lvl="0"/>
            <a:r>
              <a:rPr lang="en-US" sz="2800" b="1" dirty="0">
                <a:solidFill>
                  <a:srgbClr val="FF0000"/>
                </a:solidFill>
              </a:rPr>
              <a:t>LO1</a:t>
            </a:r>
            <a:endParaRPr lang="en-US" sz="2800" b="1" dirty="0">
              <a:solidFill>
                <a:prstClr val="black"/>
              </a:solidFill>
            </a:endParaRPr>
          </a:p>
        </p:txBody>
      </p:sp>
    </p:spTree>
    <p:extLst>
      <p:ext uri="{BB962C8B-B14F-4D97-AF65-F5344CB8AC3E}">
        <p14:creationId xmlns:p14="http://schemas.microsoft.com/office/powerpoint/2010/main" val="310644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14205</TotalTime>
  <Words>1962</Words>
  <Application>Microsoft Office PowerPoint</Application>
  <PresentationFormat>Widescreen</PresentationFormat>
  <Paragraphs>217</Paragraphs>
  <Slides>45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Berlin Sans FB Demi</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Whole blood of patient with lipoprotein Lipase deficiency.  Note chylomicron creamy appearance???</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158</cp:revision>
  <dcterms:created xsi:type="dcterms:W3CDTF">2025-03-22T04:27:28Z</dcterms:created>
  <dcterms:modified xsi:type="dcterms:W3CDTF">2025-05-25T14:51:03Z</dcterms:modified>
</cp:coreProperties>
</file>